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442" r:id="rId4"/>
    <p:sldId id="502" r:id="rId5"/>
    <p:sldId id="503" r:id="rId6"/>
    <p:sldId id="504" r:id="rId7"/>
    <p:sldId id="257" r:id="rId8"/>
    <p:sldId id="481" r:id="rId9"/>
    <p:sldId id="480" r:id="rId10"/>
    <p:sldId id="498"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5" d="100"/>
          <a:sy n="85" d="100"/>
        </p:scale>
        <p:origin x="49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030A03-FD35-43D5-B54C-2B886E8A18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5E65278-33BF-4183-B0F7-FE99126A3DBB}">
      <dgm:prSet/>
      <dgm:spPr/>
      <dgm:t>
        <a:bodyPr/>
        <a:lstStyle/>
        <a:p>
          <a:r>
            <a:rPr lang="en-US" u="sng"/>
            <a:t>Board of Directors 2021:</a:t>
          </a:r>
          <a:endParaRPr lang="en-US"/>
        </a:p>
      </dgm:t>
    </dgm:pt>
    <dgm:pt modelId="{CDAB549A-12DF-4219-A689-65FC7B6A30CF}" type="parTrans" cxnId="{7C0D684E-98E2-4018-B930-B38B297EF7D1}">
      <dgm:prSet/>
      <dgm:spPr/>
      <dgm:t>
        <a:bodyPr/>
        <a:lstStyle/>
        <a:p>
          <a:endParaRPr lang="en-US"/>
        </a:p>
      </dgm:t>
    </dgm:pt>
    <dgm:pt modelId="{CA361211-53A5-4510-A2EF-E2A4452596E4}" type="sibTrans" cxnId="{7C0D684E-98E2-4018-B930-B38B297EF7D1}">
      <dgm:prSet/>
      <dgm:spPr/>
      <dgm:t>
        <a:bodyPr/>
        <a:lstStyle/>
        <a:p>
          <a:endParaRPr lang="en-US"/>
        </a:p>
      </dgm:t>
    </dgm:pt>
    <dgm:pt modelId="{AFE4620C-AC6F-4613-A2EF-0072F7A59089}">
      <dgm:prSet/>
      <dgm:spPr/>
      <dgm:t>
        <a:bodyPr/>
        <a:lstStyle/>
        <a:p>
          <a:r>
            <a:rPr lang="en-US"/>
            <a:t>President  	Deb MacKillop</a:t>
          </a:r>
        </a:p>
      </dgm:t>
    </dgm:pt>
    <dgm:pt modelId="{C8025476-7916-4A92-AE38-DC4E9C08AB3C}" type="parTrans" cxnId="{1BA23EC1-654B-40E6-9E29-851C632557D7}">
      <dgm:prSet/>
      <dgm:spPr/>
      <dgm:t>
        <a:bodyPr/>
        <a:lstStyle/>
        <a:p>
          <a:endParaRPr lang="en-US"/>
        </a:p>
      </dgm:t>
    </dgm:pt>
    <dgm:pt modelId="{AB5207F8-0CB9-4FA3-B991-B643A304235A}" type="sibTrans" cxnId="{1BA23EC1-654B-40E6-9E29-851C632557D7}">
      <dgm:prSet/>
      <dgm:spPr/>
      <dgm:t>
        <a:bodyPr/>
        <a:lstStyle/>
        <a:p>
          <a:endParaRPr lang="en-US"/>
        </a:p>
      </dgm:t>
    </dgm:pt>
    <dgm:pt modelId="{22EDBB69-94B5-4871-AAB7-C787206CB947}">
      <dgm:prSet/>
      <dgm:spPr/>
      <dgm:t>
        <a:bodyPr/>
        <a:lstStyle/>
        <a:p>
          <a:r>
            <a:rPr lang="en-US"/>
            <a:t>Treasurer	Adam Ekvall</a:t>
          </a:r>
        </a:p>
      </dgm:t>
    </dgm:pt>
    <dgm:pt modelId="{A3A74E84-75BC-46AE-B7D1-96F1D672719F}" type="parTrans" cxnId="{6511F261-E4B4-4917-9E2F-E77788B3713B}">
      <dgm:prSet/>
      <dgm:spPr/>
      <dgm:t>
        <a:bodyPr/>
        <a:lstStyle/>
        <a:p>
          <a:endParaRPr lang="en-US"/>
        </a:p>
      </dgm:t>
    </dgm:pt>
    <dgm:pt modelId="{3B0DB43F-87BB-4FBF-933D-978F6C80C594}" type="sibTrans" cxnId="{6511F261-E4B4-4917-9E2F-E77788B3713B}">
      <dgm:prSet/>
      <dgm:spPr/>
      <dgm:t>
        <a:bodyPr/>
        <a:lstStyle/>
        <a:p>
          <a:endParaRPr lang="en-US"/>
        </a:p>
      </dgm:t>
    </dgm:pt>
    <dgm:pt modelId="{85F7C7AF-14A8-45EB-B0A0-FB08F8F71FA7}">
      <dgm:prSet/>
      <dgm:spPr/>
      <dgm:t>
        <a:bodyPr/>
        <a:lstStyle/>
        <a:p>
          <a:r>
            <a:rPr lang="en-US"/>
            <a:t>Secretary	Nicole Walker</a:t>
          </a:r>
        </a:p>
      </dgm:t>
    </dgm:pt>
    <dgm:pt modelId="{AFC9D6F5-DC22-4B26-A41C-0546C4AA1E82}" type="parTrans" cxnId="{7DB261DE-F3B5-4F76-9F26-EEA47A7FE010}">
      <dgm:prSet/>
      <dgm:spPr/>
      <dgm:t>
        <a:bodyPr/>
        <a:lstStyle/>
        <a:p>
          <a:endParaRPr lang="en-US"/>
        </a:p>
      </dgm:t>
    </dgm:pt>
    <dgm:pt modelId="{529E8375-3070-44E4-BE2A-CA48C63F320E}" type="sibTrans" cxnId="{7DB261DE-F3B5-4F76-9F26-EEA47A7FE010}">
      <dgm:prSet/>
      <dgm:spPr/>
      <dgm:t>
        <a:bodyPr/>
        <a:lstStyle/>
        <a:p>
          <a:endParaRPr lang="en-US"/>
        </a:p>
      </dgm:t>
    </dgm:pt>
    <dgm:pt modelId="{82CE7130-8DC9-4443-9455-F9C29E1B408C}">
      <dgm:prSet/>
      <dgm:spPr/>
      <dgm:t>
        <a:bodyPr/>
        <a:lstStyle/>
        <a:p>
          <a:r>
            <a:rPr lang="en-US"/>
            <a:t>Director		Marg Craig</a:t>
          </a:r>
        </a:p>
      </dgm:t>
    </dgm:pt>
    <dgm:pt modelId="{B3AFCA82-C2A4-4C8A-8D23-88DF29E77E3C}" type="parTrans" cxnId="{444007AD-3BF3-49FE-99AA-33068A369EAA}">
      <dgm:prSet/>
      <dgm:spPr/>
      <dgm:t>
        <a:bodyPr/>
        <a:lstStyle/>
        <a:p>
          <a:endParaRPr lang="en-US"/>
        </a:p>
      </dgm:t>
    </dgm:pt>
    <dgm:pt modelId="{41181FDB-2C96-4B17-9A29-DE868386BE8B}" type="sibTrans" cxnId="{444007AD-3BF3-49FE-99AA-33068A369EAA}">
      <dgm:prSet/>
      <dgm:spPr/>
      <dgm:t>
        <a:bodyPr/>
        <a:lstStyle/>
        <a:p>
          <a:endParaRPr lang="en-US"/>
        </a:p>
      </dgm:t>
    </dgm:pt>
    <dgm:pt modelId="{7F556C59-50A7-449B-A576-FEE52463BA74}">
      <dgm:prSet/>
      <dgm:spPr/>
      <dgm:t>
        <a:bodyPr/>
        <a:lstStyle/>
        <a:p>
          <a:r>
            <a:rPr lang="en-US" dirty="0"/>
            <a:t>Director 	Jason </a:t>
          </a:r>
          <a:r>
            <a:rPr lang="en-US" dirty="0" err="1"/>
            <a:t>Wishlow</a:t>
          </a:r>
          <a:endParaRPr lang="en-US" dirty="0"/>
        </a:p>
      </dgm:t>
    </dgm:pt>
    <dgm:pt modelId="{CE45A3CA-44C8-4A6F-9A47-36DDEDA44679}" type="parTrans" cxnId="{D9BEB422-1B4D-4C90-B59D-FAF5FF35C2A1}">
      <dgm:prSet/>
      <dgm:spPr/>
      <dgm:t>
        <a:bodyPr/>
        <a:lstStyle/>
        <a:p>
          <a:endParaRPr lang="en-US"/>
        </a:p>
      </dgm:t>
    </dgm:pt>
    <dgm:pt modelId="{4C755A56-9DF3-4B91-B3B7-2DAF32BFDF2A}" type="sibTrans" cxnId="{D9BEB422-1B4D-4C90-B59D-FAF5FF35C2A1}">
      <dgm:prSet/>
      <dgm:spPr/>
      <dgm:t>
        <a:bodyPr/>
        <a:lstStyle/>
        <a:p>
          <a:endParaRPr lang="en-US"/>
        </a:p>
      </dgm:t>
    </dgm:pt>
    <dgm:pt modelId="{1FE31CB0-A71F-45DC-91BB-86B69CD52DC8}">
      <dgm:prSet/>
      <dgm:spPr/>
      <dgm:t>
        <a:bodyPr/>
        <a:lstStyle/>
        <a:p>
          <a:r>
            <a:rPr lang="en-US"/>
            <a:t>Director		Megan Chadwick</a:t>
          </a:r>
        </a:p>
      </dgm:t>
    </dgm:pt>
    <dgm:pt modelId="{ACFD4CA1-78F0-4431-A9D8-6FEDFB9A68C3}" type="parTrans" cxnId="{6471AAB1-0376-42B9-9162-916F68E9AF3A}">
      <dgm:prSet/>
      <dgm:spPr/>
      <dgm:t>
        <a:bodyPr/>
        <a:lstStyle/>
        <a:p>
          <a:endParaRPr lang="en-US"/>
        </a:p>
      </dgm:t>
    </dgm:pt>
    <dgm:pt modelId="{E1001AC0-2626-475F-B599-6D802E85ABC4}" type="sibTrans" cxnId="{6471AAB1-0376-42B9-9162-916F68E9AF3A}">
      <dgm:prSet/>
      <dgm:spPr/>
      <dgm:t>
        <a:bodyPr/>
        <a:lstStyle/>
        <a:p>
          <a:endParaRPr lang="en-US"/>
        </a:p>
      </dgm:t>
    </dgm:pt>
    <dgm:pt modelId="{75293B50-5122-46D3-B7F2-AD851E605A7C}">
      <dgm:prSet/>
      <dgm:spPr/>
      <dgm:t>
        <a:bodyPr/>
        <a:lstStyle/>
        <a:p>
          <a:r>
            <a:rPr lang="en-US"/>
            <a:t>Director		Ben Tanasichuk</a:t>
          </a:r>
        </a:p>
      </dgm:t>
    </dgm:pt>
    <dgm:pt modelId="{33D4AD82-83A9-4FA0-8BF8-05F4C94FBF73}" type="parTrans" cxnId="{2918121F-1482-48A1-B469-CA252099EE66}">
      <dgm:prSet/>
      <dgm:spPr/>
      <dgm:t>
        <a:bodyPr/>
        <a:lstStyle/>
        <a:p>
          <a:endParaRPr lang="en-US"/>
        </a:p>
      </dgm:t>
    </dgm:pt>
    <dgm:pt modelId="{4F81727E-BDD5-4DE7-A7AE-720140907A15}" type="sibTrans" cxnId="{2918121F-1482-48A1-B469-CA252099EE66}">
      <dgm:prSet/>
      <dgm:spPr/>
      <dgm:t>
        <a:bodyPr/>
        <a:lstStyle/>
        <a:p>
          <a:endParaRPr lang="en-US"/>
        </a:p>
      </dgm:t>
    </dgm:pt>
    <dgm:pt modelId="{5CEB6C43-E488-4081-BFBC-2EBC5777255A}" type="pres">
      <dgm:prSet presAssocID="{1B030A03-FD35-43D5-B54C-2B886E8A18BE}" presName="linear" presStyleCnt="0">
        <dgm:presLayoutVars>
          <dgm:animLvl val="lvl"/>
          <dgm:resizeHandles val="exact"/>
        </dgm:presLayoutVars>
      </dgm:prSet>
      <dgm:spPr/>
    </dgm:pt>
    <dgm:pt modelId="{9B120F16-8E2A-4C2B-A7D1-4BD4530E6F1C}" type="pres">
      <dgm:prSet presAssocID="{E5E65278-33BF-4183-B0F7-FE99126A3DBB}" presName="parentText" presStyleLbl="node1" presStyleIdx="0" presStyleCnt="8">
        <dgm:presLayoutVars>
          <dgm:chMax val="0"/>
          <dgm:bulletEnabled val="1"/>
        </dgm:presLayoutVars>
      </dgm:prSet>
      <dgm:spPr/>
    </dgm:pt>
    <dgm:pt modelId="{B5C4C863-4730-4F40-A5A0-9187F2025C85}" type="pres">
      <dgm:prSet presAssocID="{CA361211-53A5-4510-A2EF-E2A4452596E4}" presName="spacer" presStyleCnt="0"/>
      <dgm:spPr/>
    </dgm:pt>
    <dgm:pt modelId="{40B033E8-748C-4B98-9E99-25CB2A7B28D6}" type="pres">
      <dgm:prSet presAssocID="{AFE4620C-AC6F-4613-A2EF-0072F7A59089}" presName="parentText" presStyleLbl="node1" presStyleIdx="1" presStyleCnt="8">
        <dgm:presLayoutVars>
          <dgm:chMax val="0"/>
          <dgm:bulletEnabled val="1"/>
        </dgm:presLayoutVars>
      </dgm:prSet>
      <dgm:spPr/>
    </dgm:pt>
    <dgm:pt modelId="{A079E787-7418-4B2E-98F1-319A79A76469}" type="pres">
      <dgm:prSet presAssocID="{AB5207F8-0CB9-4FA3-B991-B643A304235A}" presName="spacer" presStyleCnt="0"/>
      <dgm:spPr/>
    </dgm:pt>
    <dgm:pt modelId="{71E662AE-84D9-4744-A491-B060A3E91A48}" type="pres">
      <dgm:prSet presAssocID="{22EDBB69-94B5-4871-AAB7-C787206CB947}" presName="parentText" presStyleLbl="node1" presStyleIdx="2" presStyleCnt="8" custLinFactNeighborY="15564">
        <dgm:presLayoutVars>
          <dgm:chMax val="0"/>
          <dgm:bulletEnabled val="1"/>
        </dgm:presLayoutVars>
      </dgm:prSet>
      <dgm:spPr/>
    </dgm:pt>
    <dgm:pt modelId="{247CD197-75E2-4E7B-A674-C0AB89AF4CE9}" type="pres">
      <dgm:prSet presAssocID="{3B0DB43F-87BB-4FBF-933D-978F6C80C594}" presName="spacer" presStyleCnt="0"/>
      <dgm:spPr/>
    </dgm:pt>
    <dgm:pt modelId="{C6468C6E-1B72-4C8B-AA97-C3F3A0D242F4}" type="pres">
      <dgm:prSet presAssocID="{85F7C7AF-14A8-45EB-B0A0-FB08F8F71FA7}" presName="parentText" presStyleLbl="node1" presStyleIdx="3" presStyleCnt="8">
        <dgm:presLayoutVars>
          <dgm:chMax val="0"/>
          <dgm:bulletEnabled val="1"/>
        </dgm:presLayoutVars>
      </dgm:prSet>
      <dgm:spPr/>
    </dgm:pt>
    <dgm:pt modelId="{A99B68FB-4032-4C66-B2A3-C5CA5E13068D}" type="pres">
      <dgm:prSet presAssocID="{529E8375-3070-44E4-BE2A-CA48C63F320E}" presName="spacer" presStyleCnt="0"/>
      <dgm:spPr/>
    </dgm:pt>
    <dgm:pt modelId="{C22404A1-5DA7-4F2E-86D0-436F1C76E288}" type="pres">
      <dgm:prSet presAssocID="{82CE7130-8DC9-4443-9455-F9C29E1B408C}" presName="parentText" presStyleLbl="node1" presStyleIdx="4" presStyleCnt="8">
        <dgm:presLayoutVars>
          <dgm:chMax val="0"/>
          <dgm:bulletEnabled val="1"/>
        </dgm:presLayoutVars>
      </dgm:prSet>
      <dgm:spPr/>
    </dgm:pt>
    <dgm:pt modelId="{78E3935A-27B0-44F3-9858-B52A0C552644}" type="pres">
      <dgm:prSet presAssocID="{41181FDB-2C96-4B17-9A29-DE868386BE8B}" presName="spacer" presStyleCnt="0"/>
      <dgm:spPr/>
    </dgm:pt>
    <dgm:pt modelId="{F5C7428D-D70B-4BAE-92B4-578F5D690FDC}" type="pres">
      <dgm:prSet presAssocID="{7F556C59-50A7-449B-A576-FEE52463BA74}" presName="parentText" presStyleLbl="node1" presStyleIdx="5" presStyleCnt="8">
        <dgm:presLayoutVars>
          <dgm:chMax val="0"/>
          <dgm:bulletEnabled val="1"/>
        </dgm:presLayoutVars>
      </dgm:prSet>
      <dgm:spPr/>
    </dgm:pt>
    <dgm:pt modelId="{B3F75601-09F3-4944-8056-6AD134B7B771}" type="pres">
      <dgm:prSet presAssocID="{4C755A56-9DF3-4B91-B3B7-2DAF32BFDF2A}" presName="spacer" presStyleCnt="0"/>
      <dgm:spPr/>
    </dgm:pt>
    <dgm:pt modelId="{72CF9E96-C268-4FE3-A4E2-1311F73B11B6}" type="pres">
      <dgm:prSet presAssocID="{1FE31CB0-A71F-45DC-91BB-86B69CD52DC8}" presName="parentText" presStyleLbl="node1" presStyleIdx="6" presStyleCnt="8">
        <dgm:presLayoutVars>
          <dgm:chMax val="0"/>
          <dgm:bulletEnabled val="1"/>
        </dgm:presLayoutVars>
      </dgm:prSet>
      <dgm:spPr/>
    </dgm:pt>
    <dgm:pt modelId="{4F126D83-4D3C-48CA-B0C0-7A4543175B50}" type="pres">
      <dgm:prSet presAssocID="{E1001AC0-2626-475F-B599-6D802E85ABC4}" presName="spacer" presStyleCnt="0"/>
      <dgm:spPr/>
    </dgm:pt>
    <dgm:pt modelId="{F223D948-FFD5-4BFE-952C-044BDED87440}" type="pres">
      <dgm:prSet presAssocID="{75293B50-5122-46D3-B7F2-AD851E605A7C}" presName="parentText" presStyleLbl="node1" presStyleIdx="7" presStyleCnt="8">
        <dgm:presLayoutVars>
          <dgm:chMax val="0"/>
          <dgm:bulletEnabled val="1"/>
        </dgm:presLayoutVars>
      </dgm:prSet>
      <dgm:spPr/>
    </dgm:pt>
  </dgm:ptLst>
  <dgm:cxnLst>
    <dgm:cxn modelId="{2918121F-1482-48A1-B469-CA252099EE66}" srcId="{1B030A03-FD35-43D5-B54C-2B886E8A18BE}" destId="{75293B50-5122-46D3-B7F2-AD851E605A7C}" srcOrd="7" destOrd="0" parTransId="{33D4AD82-83A9-4FA0-8BF8-05F4C94FBF73}" sibTransId="{4F81727E-BDD5-4DE7-A7AE-720140907A15}"/>
    <dgm:cxn modelId="{D9BEB422-1B4D-4C90-B59D-FAF5FF35C2A1}" srcId="{1B030A03-FD35-43D5-B54C-2B886E8A18BE}" destId="{7F556C59-50A7-449B-A576-FEE52463BA74}" srcOrd="5" destOrd="0" parTransId="{CE45A3CA-44C8-4A6F-9A47-36DDEDA44679}" sibTransId="{4C755A56-9DF3-4B91-B3B7-2DAF32BFDF2A}"/>
    <dgm:cxn modelId="{51A3C831-0485-4520-A976-362CF9B64247}" type="presOf" srcId="{1FE31CB0-A71F-45DC-91BB-86B69CD52DC8}" destId="{72CF9E96-C268-4FE3-A4E2-1311F73B11B6}" srcOrd="0" destOrd="0" presId="urn:microsoft.com/office/officeart/2005/8/layout/vList2"/>
    <dgm:cxn modelId="{6511F261-E4B4-4917-9E2F-E77788B3713B}" srcId="{1B030A03-FD35-43D5-B54C-2B886E8A18BE}" destId="{22EDBB69-94B5-4871-AAB7-C787206CB947}" srcOrd="2" destOrd="0" parTransId="{A3A74E84-75BC-46AE-B7D1-96F1D672719F}" sibTransId="{3B0DB43F-87BB-4FBF-933D-978F6C80C594}"/>
    <dgm:cxn modelId="{19C2D968-6E30-4C08-AFA9-44CD9EED2511}" type="presOf" srcId="{22EDBB69-94B5-4871-AAB7-C787206CB947}" destId="{71E662AE-84D9-4744-A491-B060A3E91A48}" srcOrd="0" destOrd="0" presId="urn:microsoft.com/office/officeart/2005/8/layout/vList2"/>
    <dgm:cxn modelId="{113D1C6A-DCFA-4635-AD74-5DC9F4513A07}" type="presOf" srcId="{AFE4620C-AC6F-4613-A2EF-0072F7A59089}" destId="{40B033E8-748C-4B98-9E99-25CB2A7B28D6}" srcOrd="0" destOrd="0" presId="urn:microsoft.com/office/officeart/2005/8/layout/vList2"/>
    <dgm:cxn modelId="{7C0D684E-98E2-4018-B930-B38B297EF7D1}" srcId="{1B030A03-FD35-43D5-B54C-2B886E8A18BE}" destId="{E5E65278-33BF-4183-B0F7-FE99126A3DBB}" srcOrd="0" destOrd="0" parTransId="{CDAB549A-12DF-4219-A689-65FC7B6A30CF}" sibTransId="{CA361211-53A5-4510-A2EF-E2A4452596E4}"/>
    <dgm:cxn modelId="{CFECA686-DE24-4E90-923F-352BCA14C989}" type="presOf" srcId="{7F556C59-50A7-449B-A576-FEE52463BA74}" destId="{F5C7428D-D70B-4BAE-92B4-578F5D690FDC}" srcOrd="0" destOrd="0" presId="urn:microsoft.com/office/officeart/2005/8/layout/vList2"/>
    <dgm:cxn modelId="{09CDE494-815E-44BB-B331-32440EDE595B}" type="presOf" srcId="{1B030A03-FD35-43D5-B54C-2B886E8A18BE}" destId="{5CEB6C43-E488-4081-BFBC-2EBC5777255A}" srcOrd="0" destOrd="0" presId="urn:microsoft.com/office/officeart/2005/8/layout/vList2"/>
    <dgm:cxn modelId="{444007AD-3BF3-49FE-99AA-33068A369EAA}" srcId="{1B030A03-FD35-43D5-B54C-2B886E8A18BE}" destId="{82CE7130-8DC9-4443-9455-F9C29E1B408C}" srcOrd="4" destOrd="0" parTransId="{B3AFCA82-C2A4-4C8A-8D23-88DF29E77E3C}" sibTransId="{41181FDB-2C96-4B17-9A29-DE868386BE8B}"/>
    <dgm:cxn modelId="{6471AAB1-0376-42B9-9162-916F68E9AF3A}" srcId="{1B030A03-FD35-43D5-B54C-2B886E8A18BE}" destId="{1FE31CB0-A71F-45DC-91BB-86B69CD52DC8}" srcOrd="6" destOrd="0" parTransId="{ACFD4CA1-78F0-4431-A9D8-6FEDFB9A68C3}" sibTransId="{E1001AC0-2626-475F-B599-6D802E85ABC4}"/>
    <dgm:cxn modelId="{74D17FBC-3B4B-4231-BDF4-8A5C79B99DC3}" type="presOf" srcId="{E5E65278-33BF-4183-B0F7-FE99126A3DBB}" destId="{9B120F16-8E2A-4C2B-A7D1-4BD4530E6F1C}" srcOrd="0" destOrd="0" presId="urn:microsoft.com/office/officeart/2005/8/layout/vList2"/>
    <dgm:cxn modelId="{1BA23EC1-654B-40E6-9E29-851C632557D7}" srcId="{1B030A03-FD35-43D5-B54C-2B886E8A18BE}" destId="{AFE4620C-AC6F-4613-A2EF-0072F7A59089}" srcOrd="1" destOrd="0" parTransId="{C8025476-7916-4A92-AE38-DC4E9C08AB3C}" sibTransId="{AB5207F8-0CB9-4FA3-B991-B643A304235A}"/>
    <dgm:cxn modelId="{D55D00DE-9A4C-4ACF-ABCF-760E035C3FE6}" type="presOf" srcId="{82CE7130-8DC9-4443-9455-F9C29E1B408C}" destId="{C22404A1-5DA7-4F2E-86D0-436F1C76E288}" srcOrd="0" destOrd="0" presId="urn:microsoft.com/office/officeart/2005/8/layout/vList2"/>
    <dgm:cxn modelId="{7DB261DE-F3B5-4F76-9F26-EEA47A7FE010}" srcId="{1B030A03-FD35-43D5-B54C-2B886E8A18BE}" destId="{85F7C7AF-14A8-45EB-B0A0-FB08F8F71FA7}" srcOrd="3" destOrd="0" parTransId="{AFC9D6F5-DC22-4B26-A41C-0546C4AA1E82}" sibTransId="{529E8375-3070-44E4-BE2A-CA48C63F320E}"/>
    <dgm:cxn modelId="{4FBE28E4-6332-4323-9747-EBB51EB88932}" type="presOf" srcId="{75293B50-5122-46D3-B7F2-AD851E605A7C}" destId="{F223D948-FFD5-4BFE-952C-044BDED87440}" srcOrd="0" destOrd="0" presId="urn:microsoft.com/office/officeart/2005/8/layout/vList2"/>
    <dgm:cxn modelId="{BDDC7AEC-4524-4458-AADD-1FD3CEEECB52}" type="presOf" srcId="{85F7C7AF-14A8-45EB-B0A0-FB08F8F71FA7}" destId="{C6468C6E-1B72-4C8B-AA97-C3F3A0D242F4}" srcOrd="0" destOrd="0" presId="urn:microsoft.com/office/officeart/2005/8/layout/vList2"/>
    <dgm:cxn modelId="{8400BF96-7E80-4E61-A30C-182D6309E4FF}" type="presParOf" srcId="{5CEB6C43-E488-4081-BFBC-2EBC5777255A}" destId="{9B120F16-8E2A-4C2B-A7D1-4BD4530E6F1C}" srcOrd="0" destOrd="0" presId="urn:microsoft.com/office/officeart/2005/8/layout/vList2"/>
    <dgm:cxn modelId="{3A3A47D5-80D5-4452-BE74-4CE16B36133F}" type="presParOf" srcId="{5CEB6C43-E488-4081-BFBC-2EBC5777255A}" destId="{B5C4C863-4730-4F40-A5A0-9187F2025C85}" srcOrd="1" destOrd="0" presId="urn:microsoft.com/office/officeart/2005/8/layout/vList2"/>
    <dgm:cxn modelId="{C3998702-3886-468B-877D-B6FFB0BAA1AC}" type="presParOf" srcId="{5CEB6C43-E488-4081-BFBC-2EBC5777255A}" destId="{40B033E8-748C-4B98-9E99-25CB2A7B28D6}" srcOrd="2" destOrd="0" presId="urn:microsoft.com/office/officeart/2005/8/layout/vList2"/>
    <dgm:cxn modelId="{3F92039A-467C-45EB-A3EA-B708F5AFEE19}" type="presParOf" srcId="{5CEB6C43-E488-4081-BFBC-2EBC5777255A}" destId="{A079E787-7418-4B2E-98F1-319A79A76469}" srcOrd="3" destOrd="0" presId="urn:microsoft.com/office/officeart/2005/8/layout/vList2"/>
    <dgm:cxn modelId="{7B1E3734-52BB-446A-B46D-3120A7F8C032}" type="presParOf" srcId="{5CEB6C43-E488-4081-BFBC-2EBC5777255A}" destId="{71E662AE-84D9-4744-A491-B060A3E91A48}" srcOrd="4" destOrd="0" presId="urn:microsoft.com/office/officeart/2005/8/layout/vList2"/>
    <dgm:cxn modelId="{F4F50194-CEA2-42EB-B7E3-08337B194B9C}" type="presParOf" srcId="{5CEB6C43-E488-4081-BFBC-2EBC5777255A}" destId="{247CD197-75E2-4E7B-A674-C0AB89AF4CE9}" srcOrd="5" destOrd="0" presId="urn:microsoft.com/office/officeart/2005/8/layout/vList2"/>
    <dgm:cxn modelId="{F26D619A-4C27-4A81-8646-C5C9833FAC21}" type="presParOf" srcId="{5CEB6C43-E488-4081-BFBC-2EBC5777255A}" destId="{C6468C6E-1B72-4C8B-AA97-C3F3A0D242F4}" srcOrd="6" destOrd="0" presId="urn:microsoft.com/office/officeart/2005/8/layout/vList2"/>
    <dgm:cxn modelId="{E5DECD75-8315-441C-B5EA-7F54F8E1C968}" type="presParOf" srcId="{5CEB6C43-E488-4081-BFBC-2EBC5777255A}" destId="{A99B68FB-4032-4C66-B2A3-C5CA5E13068D}" srcOrd="7" destOrd="0" presId="urn:microsoft.com/office/officeart/2005/8/layout/vList2"/>
    <dgm:cxn modelId="{7123670A-67CF-4EA3-9036-23D728E1412C}" type="presParOf" srcId="{5CEB6C43-E488-4081-BFBC-2EBC5777255A}" destId="{C22404A1-5DA7-4F2E-86D0-436F1C76E288}" srcOrd="8" destOrd="0" presId="urn:microsoft.com/office/officeart/2005/8/layout/vList2"/>
    <dgm:cxn modelId="{71F71E8A-93C1-4DA8-A78C-C835982A6E00}" type="presParOf" srcId="{5CEB6C43-E488-4081-BFBC-2EBC5777255A}" destId="{78E3935A-27B0-44F3-9858-B52A0C552644}" srcOrd="9" destOrd="0" presId="urn:microsoft.com/office/officeart/2005/8/layout/vList2"/>
    <dgm:cxn modelId="{EB3E6274-003C-4FA5-9263-29BB9507A29B}" type="presParOf" srcId="{5CEB6C43-E488-4081-BFBC-2EBC5777255A}" destId="{F5C7428D-D70B-4BAE-92B4-578F5D690FDC}" srcOrd="10" destOrd="0" presId="urn:microsoft.com/office/officeart/2005/8/layout/vList2"/>
    <dgm:cxn modelId="{7AF8954D-B766-467F-BCC5-048CD635D68C}" type="presParOf" srcId="{5CEB6C43-E488-4081-BFBC-2EBC5777255A}" destId="{B3F75601-09F3-4944-8056-6AD134B7B771}" srcOrd="11" destOrd="0" presId="urn:microsoft.com/office/officeart/2005/8/layout/vList2"/>
    <dgm:cxn modelId="{660C9D64-33DA-4972-94E4-2ECD2B2729D0}" type="presParOf" srcId="{5CEB6C43-E488-4081-BFBC-2EBC5777255A}" destId="{72CF9E96-C268-4FE3-A4E2-1311F73B11B6}" srcOrd="12" destOrd="0" presId="urn:microsoft.com/office/officeart/2005/8/layout/vList2"/>
    <dgm:cxn modelId="{83398DB4-6431-4E7E-9AEC-057D13692648}" type="presParOf" srcId="{5CEB6C43-E488-4081-BFBC-2EBC5777255A}" destId="{4F126D83-4D3C-48CA-B0C0-7A4543175B50}" srcOrd="13" destOrd="0" presId="urn:microsoft.com/office/officeart/2005/8/layout/vList2"/>
    <dgm:cxn modelId="{079B3246-B930-4006-96E8-5F2002BDF40B}" type="presParOf" srcId="{5CEB6C43-E488-4081-BFBC-2EBC5777255A}" destId="{F223D948-FFD5-4BFE-952C-044BDED87440}"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20F16-8E2A-4C2B-A7D1-4BD4530E6F1C}">
      <dsp:nvSpPr>
        <dsp:cNvPr id="0" name=""/>
        <dsp:cNvSpPr/>
      </dsp:nvSpPr>
      <dsp:spPr>
        <a:xfrm>
          <a:off x="0" y="267199"/>
          <a:ext cx="3879851"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u="sng" kern="1200"/>
            <a:t>Board of Directors 2021:</a:t>
          </a:r>
          <a:endParaRPr lang="en-US" sz="2000" kern="1200"/>
        </a:p>
      </dsp:txBody>
      <dsp:txXfrm>
        <a:off x="23417" y="290616"/>
        <a:ext cx="3833017" cy="432866"/>
      </dsp:txXfrm>
    </dsp:sp>
    <dsp:sp modelId="{40B033E8-748C-4B98-9E99-25CB2A7B28D6}">
      <dsp:nvSpPr>
        <dsp:cNvPr id="0" name=""/>
        <dsp:cNvSpPr/>
      </dsp:nvSpPr>
      <dsp:spPr>
        <a:xfrm>
          <a:off x="0" y="804499"/>
          <a:ext cx="3879851"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President  	Deb MacKillop</a:t>
          </a:r>
        </a:p>
      </dsp:txBody>
      <dsp:txXfrm>
        <a:off x="23417" y="827916"/>
        <a:ext cx="3833017" cy="432866"/>
      </dsp:txXfrm>
    </dsp:sp>
    <dsp:sp modelId="{71E662AE-84D9-4744-A491-B060A3E91A48}">
      <dsp:nvSpPr>
        <dsp:cNvPr id="0" name=""/>
        <dsp:cNvSpPr/>
      </dsp:nvSpPr>
      <dsp:spPr>
        <a:xfrm>
          <a:off x="0" y="1350764"/>
          <a:ext cx="3879851"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Treasurer	Adam Ekvall</a:t>
          </a:r>
        </a:p>
      </dsp:txBody>
      <dsp:txXfrm>
        <a:off x="23417" y="1374181"/>
        <a:ext cx="3833017" cy="432866"/>
      </dsp:txXfrm>
    </dsp:sp>
    <dsp:sp modelId="{C6468C6E-1B72-4C8B-AA97-C3F3A0D242F4}">
      <dsp:nvSpPr>
        <dsp:cNvPr id="0" name=""/>
        <dsp:cNvSpPr/>
      </dsp:nvSpPr>
      <dsp:spPr>
        <a:xfrm>
          <a:off x="0" y="1879099"/>
          <a:ext cx="3879851"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Secretary	Nicole Walker</a:t>
          </a:r>
        </a:p>
      </dsp:txBody>
      <dsp:txXfrm>
        <a:off x="23417" y="1902516"/>
        <a:ext cx="3833017" cy="432866"/>
      </dsp:txXfrm>
    </dsp:sp>
    <dsp:sp modelId="{C22404A1-5DA7-4F2E-86D0-436F1C76E288}">
      <dsp:nvSpPr>
        <dsp:cNvPr id="0" name=""/>
        <dsp:cNvSpPr/>
      </dsp:nvSpPr>
      <dsp:spPr>
        <a:xfrm>
          <a:off x="0" y="2416399"/>
          <a:ext cx="3879851"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Director		Marg Craig</a:t>
          </a:r>
        </a:p>
      </dsp:txBody>
      <dsp:txXfrm>
        <a:off x="23417" y="2439816"/>
        <a:ext cx="3833017" cy="432866"/>
      </dsp:txXfrm>
    </dsp:sp>
    <dsp:sp modelId="{F5C7428D-D70B-4BAE-92B4-578F5D690FDC}">
      <dsp:nvSpPr>
        <dsp:cNvPr id="0" name=""/>
        <dsp:cNvSpPr/>
      </dsp:nvSpPr>
      <dsp:spPr>
        <a:xfrm>
          <a:off x="0" y="2953699"/>
          <a:ext cx="3879851"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Director 	Jason </a:t>
          </a:r>
          <a:r>
            <a:rPr lang="en-US" sz="2000" kern="1200" dirty="0" err="1"/>
            <a:t>Wishlow</a:t>
          </a:r>
          <a:endParaRPr lang="en-US" sz="2000" kern="1200" dirty="0"/>
        </a:p>
      </dsp:txBody>
      <dsp:txXfrm>
        <a:off x="23417" y="2977116"/>
        <a:ext cx="3833017" cy="432866"/>
      </dsp:txXfrm>
    </dsp:sp>
    <dsp:sp modelId="{72CF9E96-C268-4FE3-A4E2-1311F73B11B6}">
      <dsp:nvSpPr>
        <dsp:cNvPr id="0" name=""/>
        <dsp:cNvSpPr/>
      </dsp:nvSpPr>
      <dsp:spPr>
        <a:xfrm>
          <a:off x="0" y="3490999"/>
          <a:ext cx="3879851"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Director		Megan Chadwick</a:t>
          </a:r>
        </a:p>
      </dsp:txBody>
      <dsp:txXfrm>
        <a:off x="23417" y="3514416"/>
        <a:ext cx="3833017" cy="432866"/>
      </dsp:txXfrm>
    </dsp:sp>
    <dsp:sp modelId="{F223D948-FFD5-4BFE-952C-044BDED87440}">
      <dsp:nvSpPr>
        <dsp:cNvPr id="0" name=""/>
        <dsp:cNvSpPr/>
      </dsp:nvSpPr>
      <dsp:spPr>
        <a:xfrm>
          <a:off x="0" y="4028299"/>
          <a:ext cx="3879851"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Director		Ben Tanasichuk</a:t>
          </a:r>
        </a:p>
      </dsp:txBody>
      <dsp:txXfrm>
        <a:off x="23417" y="4051716"/>
        <a:ext cx="3833017" cy="43286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413AE19F-FD3B-41F8-83A1-BFF8B91C2E2D}" type="datetimeFigureOut">
              <a:rPr lang="en-CA" smtClean="0"/>
              <a:t>2021-11-23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1451420-77FE-469B-9774-10E309C686A4}" type="slidenum">
              <a:rPr lang="en-CA" smtClean="0"/>
              <a:t>‹#›</a:t>
            </a:fld>
            <a:endParaRPr lang="en-CA"/>
          </a:p>
        </p:txBody>
      </p:sp>
    </p:spTree>
    <p:extLst>
      <p:ext uri="{BB962C8B-B14F-4D97-AF65-F5344CB8AC3E}">
        <p14:creationId xmlns:p14="http://schemas.microsoft.com/office/powerpoint/2010/main" val="4290193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13AE19F-FD3B-41F8-83A1-BFF8B91C2E2D}" type="datetimeFigureOut">
              <a:rPr lang="en-CA" smtClean="0"/>
              <a:t>2021-11-23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1451420-77FE-469B-9774-10E309C686A4}" type="slidenum">
              <a:rPr lang="en-CA" smtClean="0"/>
              <a:t>‹#›</a:t>
            </a:fld>
            <a:endParaRPr lang="en-CA"/>
          </a:p>
        </p:txBody>
      </p:sp>
    </p:spTree>
    <p:extLst>
      <p:ext uri="{BB962C8B-B14F-4D97-AF65-F5344CB8AC3E}">
        <p14:creationId xmlns:p14="http://schemas.microsoft.com/office/powerpoint/2010/main" val="3760197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13AE19F-FD3B-41F8-83A1-BFF8B91C2E2D}" type="datetimeFigureOut">
              <a:rPr lang="en-CA" smtClean="0"/>
              <a:t>2021-11-23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1451420-77FE-469B-9774-10E309C686A4}" type="slidenum">
              <a:rPr lang="en-CA" smtClean="0"/>
              <a:t>‹#›</a:t>
            </a:fld>
            <a:endParaRPr lang="en-CA"/>
          </a:p>
        </p:txBody>
      </p:sp>
    </p:spTree>
    <p:extLst>
      <p:ext uri="{BB962C8B-B14F-4D97-AF65-F5344CB8AC3E}">
        <p14:creationId xmlns:p14="http://schemas.microsoft.com/office/powerpoint/2010/main" val="2468217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609600" y="1600205"/>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5"/>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25A8EBD-376B-4951-BD1F-9BE7F60969F4}" type="slidenum">
              <a:rPr lang="en-US" altLang="en-US"/>
              <a:pPr>
                <a:defRPr/>
              </a:pPr>
              <a:t>‹#›</a:t>
            </a:fld>
            <a:endParaRPr lang="en-US" altLang="en-US"/>
          </a:p>
        </p:txBody>
      </p:sp>
    </p:spTree>
    <p:extLst>
      <p:ext uri="{BB962C8B-B14F-4D97-AF65-F5344CB8AC3E}">
        <p14:creationId xmlns:p14="http://schemas.microsoft.com/office/powerpoint/2010/main" val="3991990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13AE19F-FD3B-41F8-83A1-BFF8B91C2E2D}" type="datetimeFigureOut">
              <a:rPr lang="en-CA" smtClean="0"/>
              <a:t>2021-11-23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1451420-77FE-469B-9774-10E309C686A4}" type="slidenum">
              <a:rPr lang="en-CA" smtClean="0"/>
              <a:t>‹#›</a:t>
            </a:fld>
            <a:endParaRPr lang="en-CA"/>
          </a:p>
        </p:txBody>
      </p:sp>
    </p:spTree>
    <p:extLst>
      <p:ext uri="{BB962C8B-B14F-4D97-AF65-F5344CB8AC3E}">
        <p14:creationId xmlns:p14="http://schemas.microsoft.com/office/powerpoint/2010/main" val="1356820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3AE19F-FD3B-41F8-83A1-BFF8B91C2E2D}" type="datetimeFigureOut">
              <a:rPr lang="en-CA" smtClean="0"/>
              <a:t>2021-11-23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1451420-77FE-469B-9774-10E309C686A4}" type="slidenum">
              <a:rPr lang="en-CA" smtClean="0"/>
              <a:t>‹#›</a:t>
            </a:fld>
            <a:endParaRPr lang="en-CA"/>
          </a:p>
        </p:txBody>
      </p:sp>
    </p:spTree>
    <p:extLst>
      <p:ext uri="{BB962C8B-B14F-4D97-AF65-F5344CB8AC3E}">
        <p14:creationId xmlns:p14="http://schemas.microsoft.com/office/powerpoint/2010/main" val="21879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413AE19F-FD3B-41F8-83A1-BFF8B91C2E2D}" type="datetimeFigureOut">
              <a:rPr lang="en-CA" smtClean="0"/>
              <a:t>2021-11-23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1451420-77FE-469B-9774-10E309C686A4}" type="slidenum">
              <a:rPr lang="en-CA" smtClean="0"/>
              <a:t>‹#›</a:t>
            </a:fld>
            <a:endParaRPr lang="en-CA"/>
          </a:p>
        </p:txBody>
      </p:sp>
    </p:spTree>
    <p:extLst>
      <p:ext uri="{BB962C8B-B14F-4D97-AF65-F5344CB8AC3E}">
        <p14:creationId xmlns:p14="http://schemas.microsoft.com/office/powerpoint/2010/main" val="3271561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413AE19F-FD3B-41F8-83A1-BFF8B91C2E2D}" type="datetimeFigureOut">
              <a:rPr lang="en-CA" smtClean="0"/>
              <a:t>2021-11-23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1451420-77FE-469B-9774-10E309C686A4}" type="slidenum">
              <a:rPr lang="en-CA" smtClean="0"/>
              <a:t>‹#›</a:t>
            </a:fld>
            <a:endParaRPr lang="en-CA"/>
          </a:p>
        </p:txBody>
      </p:sp>
    </p:spTree>
    <p:extLst>
      <p:ext uri="{BB962C8B-B14F-4D97-AF65-F5344CB8AC3E}">
        <p14:creationId xmlns:p14="http://schemas.microsoft.com/office/powerpoint/2010/main" val="74826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413AE19F-FD3B-41F8-83A1-BFF8B91C2E2D}" type="datetimeFigureOut">
              <a:rPr lang="en-CA" smtClean="0"/>
              <a:t>2021-11-23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1451420-77FE-469B-9774-10E309C686A4}" type="slidenum">
              <a:rPr lang="en-CA" smtClean="0"/>
              <a:t>‹#›</a:t>
            </a:fld>
            <a:endParaRPr lang="en-CA"/>
          </a:p>
        </p:txBody>
      </p:sp>
    </p:spTree>
    <p:extLst>
      <p:ext uri="{BB962C8B-B14F-4D97-AF65-F5344CB8AC3E}">
        <p14:creationId xmlns:p14="http://schemas.microsoft.com/office/powerpoint/2010/main" val="1021594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3AE19F-FD3B-41F8-83A1-BFF8B91C2E2D}" type="datetimeFigureOut">
              <a:rPr lang="en-CA" smtClean="0"/>
              <a:t>2021-11-23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1451420-77FE-469B-9774-10E309C686A4}" type="slidenum">
              <a:rPr lang="en-CA" smtClean="0"/>
              <a:t>‹#›</a:t>
            </a:fld>
            <a:endParaRPr lang="en-CA"/>
          </a:p>
        </p:txBody>
      </p:sp>
    </p:spTree>
    <p:extLst>
      <p:ext uri="{BB962C8B-B14F-4D97-AF65-F5344CB8AC3E}">
        <p14:creationId xmlns:p14="http://schemas.microsoft.com/office/powerpoint/2010/main" val="1306727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3AE19F-FD3B-41F8-83A1-BFF8B91C2E2D}" type="datetimeFigureOut">
              <a:rPr lang="en-CA" smtClean="0"/>
              <a:t>2021-11-23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1451420-77FE-469B-9774-10E309C686A4}" type="slidenum">
              <a:rPr lang="en-CA" smtClean="0"/>
              <a:t>‹#›</a:t>
            </a:fld>
            <a:endParaRPr lang="en-CA"/>
          </a:p>
        </p:txBody>
      </p:sp>
    </p:spTree>
    <p:extLst>
      <p:ext uri="{BB962C8B-B14F-4D97-AF65-F5344CB8AC3E}">
        <p14:creationId xmlns:p14="http://schemas.microsoft.com/office/powerpoint/2010/main" val="819402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3AE19F-FD3B-41F8-83A1-BFF8B91C2E2D}" type="datetimeFigureOut">
              <a:rPr lang="en-CA" smtClean="0"/>
              <a:t>2021-11-23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1451420-77FE-469B-9774-10E309C686A4}" type="slidenum">
              <a:rPr lang="en-CA" smtClean="0"/>
              <a:t>‹#›</a:t>
            </a:fld>
            <a:endParaRPr lang="en-CA"/>
          </a:p>
        </p:txBody>
      </p:sp>
    </p:spTree>
    <p:extLst>
      <p:ext uri="{BB962C8B-B14F-4D97-AF65-F5344CB8AC3E}">
        <p14:creationId xmlns:p14="http://schemas.microsoft.com/office/powerpoint/2010/main" val="283912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3AE19F-FD3B-41F8-83A1-BFF8B91C2E2D}" type="datetimeFigureOut">
              <a:rPr lang="en-CA" smtClean="0"/>
              <a:t>2021-11-23</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451420-77FE-469B-9774-10E309C686A4}" type="slidenum">
              <a:rPr lang="en-CA" smtClean="0"/>
              <a:t>‹#›</a:t>
            </a:fld>
            <a:endParaRPr lang="en-CA"/>
          </a:p>
        </p:txBody>
      </p:sp>
    </p:spTree>
    <p:extLst>
      <p:ext uri="{BB962C8B-B14F-4D97-AF65-F5344CB8AC3E}">
        <p14:creationId xmlns:p14="http://schemas.microsoft.com/office/powerpoint/2010/main" val="1810334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6.jpeg"/><Relationship Id="rId7" Type="http://schemas.openxmlformats.org/officeDocument/2006/relationships/package" Target="../embeddings/Microsoft_Excel_Worksheet.xlsx"/><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7"/>
          <p:cNvSpPr txBox="1">
            <a:spLocks noChangeArrowheads="1"/>
          </p:cNvSpPr>
          <p:nvPr/>
        </p:nvSpPr>
        <p:spPr bwMode="auto">
          <a:xfrm>
            <a:off x="4479929" y="3617913"/>
            <a:ext cx="20732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CA" altLang="en-US" sz="1800" dirty="0"/>
          </a:p>
        </p:txBody>
      </p:sp>
      <p:pic>
        <p:nvPicPr>
          <p:cNvPr id="2051"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4001" y="4752773"/>
            <a:ext cx="9131300" cy="2089844"/>
          </a:xfrm>
        </p:spPr>
      </p:pic>
      <p:pic>
        <p:nvPicPr>
          <p:cNvPr id="2052"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524000" y="-58077"/>
            <a:ext cx="9131300" cy="3657600"/>
          </a:xfrm>
        </p:spPr>
      </p:pic>
      <p:pic>
        <p:nvPicPr>
          <p:cNvPr id="2053" name="Picture 14" descr="Pict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4" y="1038227"/>
            <a:ext cx="3979863" cy="16843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5">
            <a:extLst>
              <a:ext uri="{FF2B5EF4-FFF2-40B4-BE49-F238E27FC236}">
                <a16:creationId xmlns:a16="http://schemas.microsoft.com/office/drawing/2014/main" id="{4F1132A0-EDD7-4FB6-AAA5-83265107A450}"/>
              </a:ext>
            </a:extLst>
          </p:cNvPr>
          <p:cNvSpPr txBox="1">
            <a:spLocks noChangeArrowheads="1"/>
          </p:cNvSpPr>
          <p:nvPr/>
        </p:nvSpPr>
        <p:spPr bwMode="auto">
          <a:xfrm>
            <a:off x="1834718" y="2667000"/>
            <a:ext cx="8604682" cy="2971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altLang="en-US" sz="3200" u="sng" kern="0">
                <a:solidFill>
                  <a:schemeClr val="tx1"/>
                </a:solidFill>
              </a:rPr>
              <a:t>Annual General Meeting 2021</a:t>
            </a:r>
            <a:br>
              <a:rPr lang="en-US" altLang="en-US" sz="3200" u="sng" kern="0">
                <a:solidFill>
                  <a:schemeClr val="tx1"/>
                </a:solidFill>
              </a:rPr>
            </a:br>
            <a:r>
              <a:rPr lang="en-US" altLang="en-US" sz="3200" u="sng" kern="0">
                <a:solidFill>
                  <a:schemeClr val="tx1"/>
                </a:solidFill>
              </a:rPr>
              <a:t>#lovethetrails</a:t>
            </a:r>
            <a:endParaRPr lang="en-US" altLang="en-US" sz="3200" u="sng" kern="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C22B4A9-40E1-4289-86A2-081E787A84C0}"/>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altLang="en-US" kern="1200">
                <a:solidFill>
                  <a:schemeClr val="tx1"/>
                </a:solidFill>
                <a:latin typeface="+mj-lt"/>
                <a:ea typeface="+mj-ea"/>
                <a:cs typeface="+mj-cs"/>
              </a:rPr>
              <a:t>Many Thanks!</a:t>
            </a:r>
            <a:endParaRPr lang="en-US" kern="1200">
              <a:solidFill>
                <a:schemeClr val="tx1"/>
              </a:solidFill>
              <a:latin typeface="+mj-lt"/>
              <a:ea typeface="+mj-ea"/>
              <a:cs typeface="+mj-cs"/>
            </a:endParaRPr>
          </a:p>
        </p:txBody>
      </p:sp>
      <p:sp>
        <p:nvSpPr>
          <p:cNvPr id="10" name="Content Placeholder 3">
            <a:extLst>
              <a:ext uri="{FF2B5EF4-FFF2-40B4-BE49-F238E27FC236}">
                <a16:creationId xmlns:a16="http://schemas.microsoft.com/office/drawing/2014/main" id="{E6DBAECF-36B8-42C3-B7CB-2D0ED8154E97}"/>
              </a:ext>
            </a:extLst>
          </p:cNvPr>
          <p:cNvSpPr txBox="1">
            <a:spLocks/>
          </p:cNvSpPr>
          <p:nvPr/>
        </p:nvSpPr>
        <p:spPr>
          <a:xfrm>
            <a:off x="648931" y="2438400"/>
            <a:ext cx="3505494" cy="378541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RDCK: Ramona Faust and Tom Newell, Directors Area E and F</a:t>
            </a:r>
          </a:p>
          <a:p>
            <a:r>
              <a:rPr lang="en-US" sz="1600" dirty="0"/>
              <a:t>RDCK Parks Department</a:t>
            </a:r>
          </a:p>
          <a:p>
            <a:r>
              <a:rPr lang="en-US" sz="1600" dirty="0"/>
              <a:t>Kootenay Lake Initial Attack Crew</a:t>
            </a:r>
          </a:p>
          <a:p>
            <a:r>
              <a:rPr lang="en-US" sz="1600" dirty="0"/>
              <a:t>Recreation, Sites and Trails BC</a:t>
            </a:r>
          </a:p>
          <a:p>
            <a:r>
              <a:rPr lang="en-US" sz="1600" dirty="0"/>
              <a:t>Valhalla Pure Nelson</a:t>
            </a:r>
          </a:p>
          <a:p>
            <a:r>
              <a:rPr lang="en-US" sz="1600" dirty="0"/>
              <a:t>Inland </a:t>
            </a:r>
            <a:r>
              <a:rPr lang="en-US" sz="1600"/>
              <a:t>Allcare</a:t>
            </a:r>
            <a:endParaRPr lang="en-US" sz="1600" dirty="0"/>
          </a:p>
          <a:p>
            <a:r>
              <a:rPr lang="en-US" sz="1600" dirty="0"/>
              <a:t>The trail fairies out there helping out:</a:t>
            </a:r>
          </a:p>
          <a:p>
            <a:pPr lvl="1"/>
            <a:r>
              <a:rPr lang="en-US" sz="1600" dirty="0"/>
              <a:t>DH Beer League</a:t>
            </a:r>
          </a:p>
          <a:p>
            <a:pPr lvl="1"/>
            <a:r>
              <a:rPr lang="en-US" sz="1600" dirty="0"/>
              <a:t>Daily </a:t>
            </a:r>
            <a:r>
              <a:rPr lang="en-US" sz="1600" dirty="0" err="1"/>
              <a:t>Danks</a:t>
            </a:r>
            <a:endParaRPr lang="en-US" sz="1600" dirty="0"/>
          </a:p>
          <a:p>
            <a:pPr lvl="1"/>
            <a:r>
              <a:rPr lang="en-US" sz="1600" dirty="0"/>
              <a:t>Doug Turner</a:t>
            </a:r>
          </a:p>
          <a:p>
            <a:pPr lvl="1"/>
            <a:r>
              <a:rPr lang="en-US" sz="1600" dirty="0"/>
              <a:t>MAMWBABs</a:t>
            </a:r>
          </a:p>
          <a:p>
            <a:pPr marL="0"/>
            <a:r>
              <a:rPr lang="en-US" sz="1600" dirty="0"/>
              <a:t>And many more!</a:t>
            </a:r>
          </a:p>
          <a:p>
            <a:endParaRPr lang="en-US" sz="1600" dirty="0"/>
          </a:p>
        </p:txBody>
      </p:sp>
      <p:sp>
        <p:nvSpPr>
          <p:cNvPr id="16" name="Rectangle 15">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6">
            <a:extLst>
              <a:ext uri="{FF2B5EF4-FFF2-40B4-BE49-F238E27FC236}">
                <a16:creationId xmlns:a16="http://schemas.microsoft.com/office/drawing/2014/main" id="{772FEA62-3E30-4258-A1F9-2E8CE24B46A2}"/>
              </a:ext>
            </a:extLst>
          </p:cNvPr>
          <p:cNvPicPr>
            <a:picLocks noGrp="1" noChangeAspect="1"/>
          </p:cNvPicPr>
          <p:nvPr>
            <p:ph sz="half" idx="1"/>
          </p:nvPr>
        </p:nvPicPr>
        <p:blipFill rotWithShape="1">
          <a:blip r:embed="rId2"/>
          <a:srcRect t="10873" r="-2" b="-2"/>
          <a:stretch/>
        </p:blipFill>
        <p:spPr>
          <a:xfrm>
            <a:off x="6357964" y="807593"/>
            <a:ext cx="4115127" cy="5239568"/>
          </a:xfrm>
          <a:prstGeom prst="rect">
            <a:avLst/>
          </a:prstGeom>
          <a:effectLst/>
        </p:spPr>
      </p:pic>
    </p:spTree>
    <p:extLst>
      <p:ext uri="{BB962C8B-B14F-4D97-AF65-F5344CB8AC3E}">
        <p14:creationId xmlns:p14="http://schemas.microsoft.com/office/powerpoint/2010/main" val="1529230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 empty park bench next to a forest&#10;&#10;Description automatically generated">
            <a:extLst>
              <a:ext uri="{FF2B5EF4-FFF2-40B4-BE49-F238E27FC236}">
                <a16:creationId xmlns:a16="http://schemas.microsoft.com/office/drawing/2014/main" id="{2BC75C80-798B-4214-873D-318EE5A01C4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290" r="5" b="5055"/>
          <a:stretch/>
        </p:blipFill>
        <p:spPr>
          <a:xfrm>
            <a:off x="1524021" y="11"/>
            <a:ext cx="3002259" cy="3388883"/>
          </a:xfrm>
          <a:prstGeom prst="rect">
            <a:avLst/>
          </a:prstGeom>
        </p:spPr>
      </p:pic>
      <p:pic>
        <p:nvPicPr>
          <p:cNvPr id="9" name="Picture 8" descr="A tree in a forest&#10;&#10;Description automatically generated">
            <a:extLst>
              <a:ext uri="{FF2B5EF4-FFF2-40B4-BE49-F238E27FC236}">
                <a16:creationId xmlns:a16="http://schemas.microsoft.com/office/drawing/2014/main" id="{67CC3D7C-C1F1-4A37-9809-758CCD242F0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345" b="4"/>
          <a:stretch/>
        </p:blipFill>
        <p:spPr>
          <a:xfrm rot="5400000">
            <a:off x="1330694" y="3662410"/>
            <a:ext cx="3388893" cy="3002279"/>
          </a:xfrm>
          <a:prstGeom prst="rect">
            <a:avLst/>
          </a:prstGeom>
        </p:spPr>
      </p:pic>
      <p:pic>
        <p:nvPicPr>
          <p:cNvPr id="11" name="Picture 10" descr="A picture containing outdoor, building, sitting, house&#10;&#10;Description automatically generated">
            <a:extLst>
              <a:ext uri="{FF2B5EF4-FFF2-40B4-BE49-F238E27FC236}">
                <a16:creationId xmlns:a16="http://schemas.microsoft.com/office/drawing/2014/main" id="{134BDE3E-C21E-454E-B024-875C20D6A45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3442" b="8027"/>
          <a:stretch/>
        </p:blipFill>
        <p:spPr>
          <a:xfrm rot="5400000">
            <a:off x="2671125" y="1923734"/>
            <a:ext cx="6858000" cy="3010535"/>
          </a:xfrm>
          <a:prstGeom prst="rect">
            <a:avLst/>
          </a:prstGeom>
        </p:spPr>
      </p:pic>
      <p:pic>
        <p:nvPicPr>
          <p:cNvPr id="3" name="Picture 2" descr="A pile of dirt&#10;&#10;Description automatically generated">
            <a:extLst>
              <a:ext uri="{FF2B5EF4-FFF2-40B4-BE49-F238E27FC236}">
                <a16:creationId xmlns:a16="http://schemas.microsoft.com/office/drawing/2014/main" id="{D968592E-ADA4-4877-B05D-5114AD13BE8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5486" b="4"/>
          <a:stretch/>
        </p:blipFill>
        <p:spPr>
          <a:xfrm rot="5400000">
            <a:off x="7475219" y="190501"/>
            <a:ext cx="3383280" cy="3002279"/>
          </a:xfrm>
          <a:prstGeom prst="rect">
            <a:avLst/>
          </a:prstGeom>
        </p:spPr>
      </p:pic>
      <p:pic>
        <p:nvPicPr>
          <p:cNvPr id="7" name="Picture 6" descr="A person sitting on a wooden bench next to a tree&#10;&#10;Description automatically generated">
            <a:extLst>
              <a:ext uri="{FF2B5EF4-FFF2-40B4-BE49-F238E27FC236}">
                <a16:creationId xmlns:a16="http://schemas.microsoft.com/office/drawing/2014/main" id="{6DE4E922-DFD0-41D7-8F75-02217FB6344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15108" b="-1"/>
          <a:stretch/>
        </p:blipFill>
        <p:spPr>
          <a:xfrm rot="5400000">
            <a:off x="7476541" y="3666535"/>
            <a:ext cx="3388893" cy="2994026"/>
          </a:xfrm>
          <a:prstGeom prst="rect">
            <a:avLst/>
          </a:prstGeom>
        </p:spPr>
      </p:pic>
    </p:spTree>
    <p:extLst>
      <p:ext uri="{BB962C8B-B14F-4D97-AF65-F5344CB8AC3E}">
        <p14:creationId xmlns:p14="http://schemas.microsoft.com/office/powerpoint/2010/main" val="3817067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Grp="1" noChangeArrowheads="1"/>
          </p:cNvSpPr>
          <p:nvPr>
            <p:ph type="title"/>
          </p:nvPr>
        </p:nvSpPr>
        <p:spPr>
          <a:xfrm>
            <a:off x="2278603" y="152403"/>
            <a:ext cx="4267200" cy="868363"/>
          </a:xfrm>
        </p:spPr>
        <p:txBody>
          <a:bodyPr/>
          <a:lstStyle/>
          <a:p>
            <a:pPr eaLnBrk="1" hangingPunct="1">
              <a:defRPr/>
            </a:pPr>
            <a:r>
              <a:rPr lang="en-US" altLang="en-US" u="sng" dirty="0">
                <a:solidFill>
                  <a:schemeClr val="accent1">
                    <a:lumMod val="75000"/>
                  </a:schemeClr>
                </a:solidFill>
              </a:rPr>
              <a:t>Introductions</a:t>
            </a:r>
          </a:p>
        </p:txBody>
      </p:sp>
      <p:sp>
        <p:nvSpPr>
          <p:cNvPr id="3075" name="Text Box 15"/>
          <p:cNvSpPr txBox="1">
            <a:spLocks noChangeArrowheads="1"/>
          </p:cNvSpPr>
          <p:nvPr/>
        </p:nvSpPr>
        <p:spPr bwMode="auto">
          <a:xfrm>
            <a:off x="6994529" y="2627313"/>
            <a:ext cx="23780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CA" altLang="en-US" sz="1800" dirty="0"/>
          </a:p>
        </p:txBody>
      </p:sp>
      <p:sp>
        <p:nvSpPr>
          <p:cNvPr id="5" name="Subtitle 2"/>
          <p:cNvSpPr txBox="1">
            <a:spLocks/>
          </p:cNvSpPr>
          <p:nvPr/>
        </p:nvSpPr>
        <p:spPr bwMode="auto">
          <a:xfrm>
            <a:off x="6565901" y="2597155"/>
            <a:ext cx="41021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just">
              <a:buNone/>
              <a:defRPr/>
            </a:pPr>
            <a:r>
              <a:rPr lang="en-CA" sz="1800" kern="0" dirty="0">
                <a:solidFill>
                  <a:srgbClr val="00B0F0"/>
                </a:solidFill>
              </a:rPr>
              <a:t>The </a:t>
            </a:r>
            <a:r>
              <a:rPr lang="en-CA" sz="1800" b="1" kern="0" dirty="0">
                <a:solidFill>
                  <a:srgbClr val="00B0F0"/>
                </a:solidFill>
              </a:rPr>
              <a:t>Nelson Cycling Club </a:t>
            </a:r>
            <a:r>
              <a:rPr lang="en-CA" sz="1800" kern="0" dirty="0">
                <a:solidFill>
                  <a:srgbClr val="00B0F0"/>
                </a:solidFill>
              </a:rPr>
              <a:t>is a voice for cycling and non-motorized trail use interests in the Nelson area. We are a volunteer non profit society that works to improve and maintain trails and trail access, and hosts fun, recreational events. Our goal is to promote and develop off road cycling opportunities and non-motorized trail use in a socially and environmentally responsible manner for the benefit of Nelson area residents and visitors. </a:t>
            </a:r>
            <a:endParaRPr lang="en-US" sz="1800" kern="0" dirty="0">
              <a:solidFill>
                <a:srgbClr val="00B0F0"/>
              </a:solidFill>
            </a:endParaRPr>
          </a:p>
          <a:p>
            <a:pPr algn="just">
              <a:defRPr/>
            </a:pPr>
            <a:endParaRPr lang="en-US" sz="1800" kern="0" dirty="0">
              <a:solidFill>
                <a:srgbClr val="00B0F0"/>
              </a:solidFill>
            </a:endParaRPr>
          </a:p>
        </p:txBody>
      </p:sp>
      <p:pic>
        <p:nvPicPr>
          <p:cNvPr id="3078" name="Picture 3" descr="logo-blue_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83365" y="228600"/>
            <a:ext cx="3879851"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415" name="Rectangle 12">
            <a:extLst>
              <a:ext uri="{FF2B5EF4-FFF2-40B4-BE49-F238E27FC236}">
                <a16:creationId xmlns:a16="http://schemas.microsoft.com/office/drawing/2014/main" id="{259BA75A-4E11-4CA6-8152-82D9B3852D20}"/>
              </a:ext>
            </a:extLst>
          </p:cNvPr>
          <p:cNvGraphicFramePr/>
          <p:nvPr>
            <p:extLst>
              <p:ext uri="{D42A27DB-BD31-4B8C-83A1-F6EECF244321}">
                <p14:modId xmlns:p14="http://schemas.microsoft.com/office/powerpoint/2010/main" val="2258959015"/>
              </p:ext>
            </p:extLst>
          </p:nvPr>
        </p:nvGraphicFramePr>
        <p:xfrm>
          <a:off x="2278607" y="1367310"/>
          <a:ext cx="3879851" cy="4775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8E738-01E1-41AE-9DA8-1FC6CB976EC2}"/>
              </a:ext>
            </a:extLst>
          </p:cNvPr>
          <p:cNvSpPr>
            <a:spLocks noGrp="1"/>
          </p:cNvSpPr>
          <p:nvPr>
            <p:ph type="title"/>
          </p:nvPr>
        </p:nvSpPr>
        <p:spPr>
          <a:xfrm>
            <a:off x="1543047" y="69849"/>
            <a:ext cx="7886700" cy="1325563"/>
          </a:xfrm>
        </p:spPr>
        <p:txBody>
          <a:bodyPr/>
          <a:lstStyle/>
          <a:p>
            <a:r>
              <a:rPr lang="en-CA" dirty="0"/>
              <a:t>Paid Trail Crew 2021</a:t>
            </a:r>
          </a:p>
        </p:txBody>
      </p:sp>
      <p:pic>
        <p:nvPicPr>
          <p:cNvPr id="11" name="Picture 10" descr="A person riding a bike down a dirt road&#10;&#10;Description automatically generated">
            <a:extLst>
              <a:ext uri="{FF2B5EF4-FFF2-40B4-BE49-F238E27FC236}">
                <a16:creationId xmlns:a16="http://schemas.microsoft.com/office/drawing/2014/main" id="{079B01E1-23D4-4394-A6AB-BE4E2F427C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5660" y="3661918"/>
            <a:ext cx="2164853" cy="2893103"/>
          </a:xfrm>
          <a:prstGeom prst="rect">
            <a:avLst/>
          </a:prstGeom>
        </p:spPr>
      </p:pic>
      <p:pic>
        <p:nvPicPr>
          <p:cNvPr id="12" name="Picture 11" descr="A person sitting on a wooden bench next to a tree&#10;&#10;Description automatically generated">
            <a:extLst>
              <a:ext uri="{FF2B5EF4-FFF2-40B4-BE49-F238E27FC236}">
                <a16:creationId xmlns:a16="http://schemas.microsoft.com/office/drawing/2014/main" id="{77373E96-58FB-4712-B97F-B53DC3EDAF8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5108" b="-1"/>
          <a:stretch/>
        </p:blipFill>
        <p:spPr>
          <a:xfrm rot="5400000">
            <a:off x="1406162" y="1514835"/>
            <a:ext cx="2615507" cy="2310753"/>
          </a:xfrm>
          <a:prstGeom prst="rect">
            <a:avLst/>
          </a:prstGeom>
        </p:spPr>
      </p:pic>
      <p:pic>
        <p:nvPicPr>
          <p:cNvPr id="16" name="Content Placeholder 13">
            <a:extLst>
              <a:ext uri="{FF2B5EF4-FFF2-40B4-BE49-F238E27FC236}">
                <a16:creationId xmlns:a16="http://schemas.microsoft.com/office/drawing/2014/main" id="{F3FF5FC3-B413-4434-A226-BA0DD52ABA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2929" y="4048989"/>
            <a:ext cx="1856311" cy="2475083"/>
          </a:xfrm>
          <a:prstGeom prst="rect">
            <a:avLst/>
          </a:prstGeom>
        </p:spPr>
      </p:pic>
      <p:pic>
        <p:nvPicPr>
          <p:cNvPr id="19" name="Picture 18" descr="A close up of a wooded area&#10;&#10;Description automatically generated">
            <a:extLst>
              <a:ext uri="{FF2B5EF4-FFF2-40B4-BE49-F238E27FC236}">
                <a16:creationId xmlns:a16="http://schemas.microsoft.com/office/drawing/2014/main" id="{5B99EA7D-D96E-4831-94C4-73BE3A30F5E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21478"/>
          <a:stretch/>
        </p:blipFill>
        <p:spPr>
          <a:xfrm>
            <a:off x="3929078" y="1359899"/>
            <a:ext cx="2164853" cy="2266506"/>
          </a:xfrm>
          <a:prstGeom prst="rect">
            <a:avLst/>
          </a:prstGeom>
        </p:spPr>
      </p:pic>
      <p:graphicFrame>
        <p:nvGraphicFramePr>
          <p:cNvPr id="3" name="Object 2">
            <a:extLst>
              <a:ext uri="{FF2B5EF4-FFF2-40B4-BE49-F238E27FC236}">
                <a16:creationId xmlns:a16="http://schemas.microsoft.com/office/drawing/2014/main" id="{0C74F395-DB17-41C5-AE24-F4296FBEE7B2}"/>
              </a:ext>
            </a:extLst>
          </p:cNvPr>
          <p:cNvGraphicFramePr>
            <a:graphicFrameLocks noChangeAspect="1"/>
          </p:cNvGraphicFramePr>
          <p:nvPr>
            <p:extLst>
              <p:ext uri="{D42A27DB-BD31-4B8C-83A1-F6EECF244321}">
                <p14:modId xmlns:p14="http://schemas.microsoft.com/office/powerpoint/2010/main" val="1683292844"/>
              </p:ext>
            </p:extLst>
          </p:nvPr>
        </p:nvGraphicFramePr>
        <p:xfrm>
          <a:off x="6654334" y="2090632"/>
          <a:ext cx="4259262" cy="3017837"/>
        </p:xfrm>
        <a:graphic>
          <a:graphicData uri="http://schemas.openxmlformats.org/presentationml/2006/ole">
            <mc:AlternateContent xmlns:mc="http://schemas.openxmlformats.org/markup-compatibility/2006">
              <mc:Choice xmlns:v="urn:schemas-microsoft-com:vml" Requires="v">
                <p:oleObj spid="_x0000_s1031" name="Worksheet" r:id="rId7" imgW="4259403" imgH="3017379" progId="Excel.Sheet.12">
                  <p:embed/>
                </p:oleObj>
              </mc:Choice>
              <mc:Fallback>
                <p:oleObj name="Worksheet" r:id="rId7" imgW="4259403" imgH="3017379" progId="Excel.Sheet.12">
                  <p:embed/>
                  <p:pic>
                    <p:nvPicPr>
                      <p:cNvPr id="0" name=""/>
                      <p:cNvPicPr/>
                      <p:nvPr/>
                    </p:nvPicPr>
                    <p:blipFill>
                      <a:blip r:embed="rId8"/>
                      <a:stretch>
                        <a:fillRect/>
                      </a:stretch>
                    </p:blipFill>
                    <p:spPr>
                      <a:xfrm>
                        <a:off x="6654334" y="2090632"/>
                        <a:ext cx="4259262" cy="3017837"/>
                      </a:xfrm>
                      <a:prstGeom prst="rect">
                        <a:avLst/>
                      </a:prstGeom>
                    </p:spPr>
                  </p:pic>
                </p:oleObj>
              </mc:Fallback>
            </mc:AlternateContent>
          </a:graphicData>
        </a:graphic>
      </p:graphicFrame>
    </p:spTree>
    <p:extLst>
      <p:ext uri="{BB962C8B-B14F-4D97-AF65-F5344CB8AC3E}">
        <p14:creationId xmlns:p14="http://schemas.microsoft.com/office/powerpoint/2010/main" val="1199409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4794" y="185831"/>
            <a:ext cx="9607923" cy="1325563"/>
          </a:xfrm>
        </p:spPr>
        <p:txBody>
          <a:bodyPr/>
          <a:lstStyle/>
          <a:p>
            <a:r>
              <a:rPr lang="en-US" b="1" u="sng" dirty="0"/>
              <a:t>Memberships 2021</a:t>
            </a:r>
          </a:p>
        </p:txBody>
      </p:sp>
      <p:graphicFrame>
        <p:nvGraphicFramePr>
          <p:cNvPr id="3" name="Table 2"/>
          <p:cNvGraphicFramePr>
            <a:graphicFrameLocks noGrp="1"/>
          </p:cNvGraphicFramePr>
          <p:nvPr/>
        </p:nvGraphicFramePr>
        <p:xfrm>
          <a:off x="10351059" y="1776556"/>
          <a:ext cx="1667834" cy="3370287"/>
        </p:xfrm>
        <a:graphic>
          <a:graphicData uri="http://schemas.openxmlformats.org/drawingml/2006/table">
            <a:tbl>
              <a:tblPr>
                <a:tableStyleId>{5C22544A-7EE6-4342-B048-85BDC9FD1C3A}</a:tableStyleId>
              </a:tblPr>
              <a:tblGrid>
                <a:gridCol w="1054165">
                  <a:extLst>
                    <a:ext uri="{9D8B030D-6E8A-4147-A177-3AD203B41FA5}">
                      <a16:colId xmlns:a16="http://schemas.microsoft.com/office/drawing/2014/main" val="20000"/>
                    </a:ext>
                  </a:extLst>
                </a:gridCol>
                <a:gridCol w="613669">
                  <a:extLst>
                    <a:ext uri="{9D8B030D-6E8A-4147-A177-3AD203B41FA5}">
                      <a16:colId xmlns:a16="http://schemas.microsoft.com/office/drawing/2014/main" val="20001"/>
                    </a:ext>
                  </a:extLst>
                </a:gridCol>
              </a:tblGrid>
              <a:tr h="221230">
                <a:tc>
                  <a:txBody>
                    <a:bodyPr/>
                    <a:lstStyle/>
                    <a:p>
                      <a:pPr algn="l" fontAlgn="b"/>
                      <a:r>
                        <a:rPr lang="en-US" sz="1500" u="none" strike="noStrike" dirty="0">
                          <a:effectLst/>
                        </a:rPr>
                        <a:t>Less than 10</a:t>
                      </a:r>
                      <a:endParaRPr lang="en-US" sz="1500" b="0"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1500" u="none" strike="noStrike" dirty="0">
                          <a:effectLst/>
                        </a:rPr>
                        <a:t>61</a:t>
                      </a:r>
                      <a:endParaRPr lang="en-US" sz="15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0000"/>
                  </a:ext>
                </a:extLst>
              </a:tr>
              <a:tr h="448132">
                <a:tc>
                  <a:txBody>
                    <a:bodyPr/>
                    <a:lstStyle/>
                    <a:p>
                      <a:pPr algn="l" fontAlgn="b"/>
                      <a:r>
                        <a:rPr lang="en-US" sz="1500" u="none" strike="noStrike" dirty="0">
                          <a:effectLst/>
                        </a:rPr>
                        <a:t>10 TO 19</a:t>
                      </a:r>
                      <a:endParaRPr lang="en-US" sz="1500" b="0"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1500" u="none" strike="noStrike" dirty="0">
                          <a:effectLst/>
                        </a:rPr>
                        <a:t>72</a:t>
                      </a:r>
                      <a:endParaRPr lang="en-US" sz="15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0001"/>
                  </a:ext>
                </a:extLst>
              </a:tr>
              <a:tr h="448132">
                <a:tc>
                  <a:txBody>
                    <a:bodyPr/>
                    <a:lstStyle/>
                    <a:p>
                      <a:pPr algn="l" fontAlgn="b"/>
                      <a:r>
                        <a:rPr lang="en-US" sz="1500" u="none" strike="noStrike" dirty="0">
                          <a:effectLst/>
                        </a:rPr>
                        <a:t>20 TO 29</a:t>
                      </a:r>
                      <a:endParaRPr lang="en-US" sz="1500" b="0"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1500" u="none" strike="noStrike" dirty="0">
                          <a:effectLst/>
                        </a:rPr>
                        <a:t>61</a:t>
                      </a:r>
                      <a:endParaRPr lang="en-US" sz="15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0002"/>
                  </a:ext>
                </a:extLst>
              </a:tr>
              <a:tr h="448132">
                <a:tc>
                  <a:txBody>
                    <a:bodyPr/>
                    <a:lstStyle/>
                    <a:p>
                      <a:pPr algn="l" fontAlgn="b"/>
                      <a:r>
                        <a:rPr lang="en-US" sz="1500" u="none" strike="noStrike">
                          <a:effectLst/>
                        </a:rPr>
                        <a:t>30 TO 39</a:t>
                      </a:r>
                      <a:endParaRPr lang="en-US" sz="15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US" sz="1500" u="none" strike="noStrike" dirty="0">
                          <a:effectLst/>
                        </a:rPr>
                        <a:t>142</a:t>
                      </a:r>
                      <a:endParaRPr lang="en-US" sz="15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0003"/>
                  </a:ext>
                </a:extLst>
              </a:tr>
              <a:tr h="448132">
                <a:tc>
                  <a:txBody>
                    <a:bodyPr/>
                    <a:lstStyle/>
                    <a:p>
                      <a:pPr algn="l" fontAlgn="b"/>
                      <a:r>
                        <a:rPr lang="en-US" sz="1500" u="none" strike="noStrike" dirty="0">
                          <a:effectLst/>
                        </a:rPr>
                        <a:t>40 TO 49</a:t>
                      </a:r>
                      <a:endParaRPr lang="en-US" sz="1500" b="0"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1500" u="none" strike="noStrike" dirty="0">
                          <a:effectLst/>
                        </a:rPr>
                        <a:t>175</a:t>
                      </a:r>
                      <a:endParaRPr lang="en-US" sz="15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0004"/>
                  </a:ext>
                </a:extLst>
              </a:tr>
              <a:tr h="448132">
                <a:tc>
                  <a:txBody>
                    <a:bodyPr/>
                    <a:lstStyle/>
                    <a:p>
                      <a:pPr algn="l" fontAlgn="b"/>
                      <a:r>
                        <a:rPr lang="en-US" sz="1500" u="none" strike="noStrike">
                          <a:effectLst/>
                        </a:rPr>
                        <a:t>50  TO 59</a:t>
                      </a:r>
                      <a:endParaRPr lang="en-US" sz="15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US" sz="1500" u="none" strike="noStrike" dirty="0">
                          <a:effectLst/>
                        </a:rPr>
                        <a:t>59</a:t>
                      </a:r>
                      <a:endParaRPr lang="en-US" sz="15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0005"/>
                  </a:ext>
                </a:extLst>
              </a:tr>
              <a:tr h="448132">
                <a:tc>
                  <a:txBody>
                    <a:bodyPr/>
                    <a:lstStyle/>
                    <a:p>
                      <a:pPr algn="l" fontAlgn="b"/>
                      <a:r>
                        <a:rPr lang="en-US" sz="1500" u="none" strike="noStrike">
                          <a:effectLst/>
                        </a:rPr>
                        <a:t>60 plus</a:t>
                      </a:r>
                      <a:endParaRPr lang="en-US" sz="15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US" sz="1500" u="none" strike="noStrike" dirty="0">
                          <a:effectLst/>
                        </a:rPr>
                        <a:t>43</a:t>
                      </a:r>
                      <a:endParaRPr lang="en-US" sz="15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0006"/>
                  </a:ext>
                </a:extLst>
              </a:tr>
              <a:tr h="448132">
                <a:tc>
                  <a:txBody>
                    <a:bodyPr/>
                    <a:lstStyle/>
                    <a:p>
                      <a:pPr algn="l" fontAlgn="b"/>
                      <a:r>
                        <a:rPr lang="en-US" sz="1500" u="none" strike="noStrike" dirty="0">
                          <a:effectLst/>
                        </a:rPr>
                        <a:t>Trail Runners</a:t>
                      </a:r>
                      <a:endParaRPr lang="en-US" sz="1500" b="0"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1500" u="none" strike="noStrike" dirty="0">
                          <a:effectLst/>
                        </a:rPr>
                        <a:t>18</a:t>
                      </a:r>
                      <a:endParaRPr lang="en-US" sz="15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0007"/>
                  </a:ext>
                </a:extLst>
              </a:tr>
            </a:tbl>
          </a:graphicData>
        </a:graphic>
      </p:graphicFrame>
      <p:pic>
        <p:nvPicPr>
          <p:cNvPr id="4" name="Picture 3">
            <a:extLst>
              <a:ext uri="{FF2B5EF4-FFF2-40B4-BE49-F238E27FC236}">
                <a16:creationId xmlns:a16="http://schemas.microsoft.com/office/drawing/2014/main" id="{28DE8D87-6738-41C9-BD05-972AD333E5C9}"/>
              </a:ext>
            </a:extLst>
          </p:cNvPr>
          <p:cNvPicPr>
            <a:picLocks noChangeAspect="1"/>
          </p:cNvPicPr>
          <p:nvPr/>
        </p:nvPicPr>
        <p:blipFill>
          <a:blip r:embed="rId2"/>
          <a:stretch>
            <a:fillRect/>
          </a:stretch>
        </p:blipFill>
        <p:spPr>
          <a:xfrm>
            <a:off x="2652554" y="1326719"/>
            <a:ext cx="7414419" cy="4810855"/>
          </a:xfrm>
          <a:prstGeom prst="rect">
            <a:avLst/>
          </a:prstGeom>
        </p:spPr>
      </p:pic>
      <p:sp>
        <p:nvSpPr>
          <p:cNvPr id="7" name="TextBox 6">
            <a:extLst>
              <a:ext uri="{FF2B5EF4-FFF2-40B4-BE49-F238E27FC236}">
                <a16:creationId xmlns:a16="http://schemas.microsoft.com/office/drawing/2014/main" id="{DD15DD69-75F3-42EE-A94C-3947DB09513F}"/>
              </a:ext>
            </a:extLst>
          </p:cNvPr>
          <p:cNvSpPr txBox="1"/>
          <p:nvPr/>
        </p:nvSpPr>
        <p:spPr>
          <a:xfrm>
            <a:off x="3461498" y="6241002"/>
            <a:ext cx="4567276" cy="738664"/>
          </a:xfrm>
          <a:prstGeom prst="rect">
            <a:avLst/>
          </a:prstGeom>
          <a:noFill/>
        </p:spPr>
        <p:txBody>
          <a:bodyPr wrap="none" rtlCol="0">
            <a:spAutoFit/>
          </a:bodyPr>
          <a:lstStyle/>
          <a:p>
            <a:r>
              <a:rPr lang="en-US" sz="2400" b="1">
                <a:latin typeface="Tahoma" panose="020B0604030504040204" pitchFamily="34" charset="0"/>
                <a:ea typeface="Tahoma" panose="020B0604030504040204" pitchFamily="34" charset="0"/>
                <a:cs typeface="Tahoma" panose="020B0604030504040204" pitchFamily="34" charset="0"/>
              </a:rPr>
              <a:t>619 members </a:t>
            </a:r>
            <a:r>
              <a:rPr lang="en-US" b="1">
                <a:latin typeface="Tahoma" panose="020B0604030504040204" pitchFamily="34" charset="0"/>
                <a:ea typeface="Tahoma" panose="020B0604030504040204" pitchFamily="34" charset="0"/>
                <a:cs typeface="Tahoma" panose="020B0604030504040204" pitchFamily="34" charset="0"/>
              </a:rPr>
              <a:t>as of November 21</a:t>
            </a:r>
          </a:p>
          <a:p>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AB94CB69-FEF9-4B65-805E-59201A9C56F0}"/>
              </a:ext>
            </a:extLst>
          </p:cNvPr>
          <p:cNvSpPr>
            <a:spLocks noGrp="1"/>
          </p:cNvSpPr>
          <p:nvPr>
            <p:ph sz="half" idx="1"/>
          </p:nvPr>
        </p:nvSpPr>
        <p:spPr>
          <a:xfrm>
            <a:off x="241661" y="1241376"/>
            <a:ext cx="2159880" cy="5616624"/>
          </a:xfrm>
        </p:spPr>
        <p:txBody>
          <a:bodyPr vert="horz" lIns="91440" tIns="45720" rIns="91440" bIns="45720" rtlCol="0" anchor="t">
            <a:normAutofit fontScale="85000" lnSpcReduction="20000"/>
          </a:bodyPr>
          <a:lstStyle/>
          <a:p>
            <a:pPr>
              <a:buFontTx/>
              <a:buNone/>
            </a:pPr>
            <a:r>
              <a:rPr lang="en-US" altLang="en-US" sz="2400" dirty="0">
                <a:latin typeface="Tahoma" panose="020B0604030504040204" pitchFamily="34" charset="0"/>
                <a:ea typeface="Tahoma" panose="020B0604030504040204" pitchFamily="34" charset="0"/>
                <a:cs typeface="Tahoma" panose="020B0604030504040204" pitchFamily="34" charset="0"/>
              </a:rPr>
              <a:t>260 in 2010</a:t>
            </a:r>
          </a:p>
          <a:p>
            <a:pPr>
              <a:buFontTx/>
              <a:buNone/>
            </a:pPr>
            <a:r>
              <a:rPr lang="en-US" altLang="en-US" sz="2400" dirty="0">
                <a:latin typeface="Tahoma" panose="020B0604030504040204" pitchFamily="34" charset="0"/>
                <a:ea typeface="Tahoma" panose="020B0604030504040204" pitchFamily="34" charset="0"/>
                <a:cs typeface="Tahoma" panose="020B0604030504040204" pitchFamily="34" charset="0"/>
              </a:rPr>
              <a:t>322 in 2011</a:t>
            </a:r>
          </a:p>
          <a:p>
            <a:pPr>
              <a:buFontTx/>
              <a:buNone/>
            </a:pPr>
            <a:r>
              <a:rPr lang="en-US" altLang="en-US" sz="2400" dirty="0">
                <a:latin typeface="Tahoma" panose="020B0604030504040204" pitchFamily="34" charset="0"/>
                <a:ea typeface="Tahoma" panose="020B0604030504040204" pitchFamily="34" charset="0"/>
                <a:cs typeface="Tahoma" panose="020B0604030504040204" pitchFamily="34" charset="0"/>
              </a:rPr>
              <a:t>430 in 2012</a:t>
            </a:r>
          </a:p>
          <a:p>
            <a:pPr>
              <a:buFontTx/>
              <a:buNone/>
            </a:pPr>
            <a:r>
              <a:rPr lang="en-US" altLang="en-US" sz="2400" dirty="0">
                <a:latin typeface="Tahoma" panose="020B0604030504040204" pitchFamily="34" charset="0"/>
                <a:ea typeface="Tahoma" panose="020B0604030504040204" pitchFamily="34" charset="0"/>
                <a:cs typeface="Tahoma" panose="020B0604030504040204" pitchFamily="34" charset="0"/>
              </a:rPr>
              <a:t>315 in 2013</a:t>
            </a:r>
          </a:p>
          <a:p>
            <a:pPr>
              <a:buFontTx/>
              <a:buNone/>
            </a:pPr>
            <a:r>
              <a:rPr lang="en-US" altLang="en-US" sz="2400" dirty="0">
                <a:latin typeface="Tahoma" panose="020B0604030504040204" pitchFamily="34" charset="0"/>
                <a:ea typeface="Tahoma" panose="020B0604030504040204" pitchFamily="34" charset="0"/>
                <a:cs typeface="Tahoma" panose="020B0604030504040204" pitchFamily="34" charset="0"/>
              </a:rPr>
              <a:t>376 in 2014</a:t>
            </a:r>
          </a:p>
          <a:p>
            <a:pPr>
              <a:buFontTx/>
              <a:buNone/>
            </a:pPr>
            <a:r>
              <a:rPr lang="en-US" altLang="en-US" sz="2400" dirty="0">
                <a:latin typeface="Tahoma" panose="020B0604030504040204" pitchFamily="34" charset="0"/>
                <a:ea typeface="Tahoma" panose="020B0604030504040204" pitchFamily="34" charset="0"/>
                <a:cs typeface="Tahoma" panose="020B0604030504040204" pitchFamily="34" charset="0"/>
              </a:rPr>
              <a:t>440 in 2015</a:t>
            </a:r>
          </a:p>
          <a:p>
            <a:pPr>
              <a:buFontTx/>
              <a:buNone/>
            </a:pPr>
            <a:r>
              <a:rPr lang="en-US" altLang="en-US" sz="2400" dirty="0">
                <a:latin typeface="Tahoma" panose="020B0604030504040204" pitchFamily="34" charset="0"/>
                <a:ea typeface="Tahoma" panose="020B0604030504040204" pitchFamily="34" charset="0"/>
                <a:cs typeface="Tahoma" panose="020B0604030504040204" pitchFamily="34" charset="0"/>
              </a:rPr>
              <a:t>445 in 2016</a:t>
            </a:r>
          </a:p>
          <a:p>
            <a:pPr>
              <a:buFontTx/>
              <a:buNone/>
            </a:pPr>
            <a:r>
              <a:rPr lang="en-US" altLang="en-US" sz="2400" dirty="0">
                <a:latin typeface="Tahoma" panose="020B0604030504040204" pitchFamily="34" charset="0"/>
                <a:ea typeface="Tahoma" panose="020B0604030504040204" pitchFamily="34" charset="0"/>
                <a:cs typeface="Tahoma" panose="020B0604030504040204" pitchFamily="34" charset="0"/>
              </a:rPr>
              <a:t>451 in 2017</a:t>
            </a:r>
          </a:p>
          <a:p>
            <a:pPr>
              <a:buFontTx/>
              <a:buNone/>
            </a:pPr>
            <a:r>
              <a:rPr lang="en-US" altLang="en-US" sz="2400" dirty="0">
                <a:latin typeface="Tahoma" panose="020B0604030504040204" pitchFamily="34" charset="0"/>
                <a:ea typeface="Tahoma" panose="020B0604030504040204" pitchFamily="34" charset="0"/>
                <a:cs typeface="Tahoma" panose="020B0604030504040204" pitchFamily="34" charset="0"/>
              </a:rPr>
              <a:t>525 in 2018</a:t>
            </a:r>
          </a:p>
          <a:p>
            <a:pPr>
              <a:buFontTx/>
              <a:buNone/>
            </a:pPr>
            <a:r>
              <a:rPr lang="en-US" altLang="en-US" sz="2400" dirty="0">
                <a:latin typeface="Tahoma" panose="020B0604030504040204" pitchFamily="34" charset="0"/>
                <a:ea typeface="Tahoma" panose="020B0604030504040204" pitchFamily="34" charset="0"/>
                <a:cs typeface="Tahoma" panose="020B0604030504040204" pitchFamily="34" charset="0"/>
              </a:rPr>
              <a:t>540 in 2019</a:t>
            </a:r>
          </a:p>
          <a:p>
            <a:pPr>
              <a:buFontTx/>
              <a:buNone/>
            </a:pPr>
            <a:r>
              <a:rPr lang="en-US" altLang="en-US" sz="2400" dirty="0">
                <a:latin typeface="Tahoma"/>
                <a:ea typeface="Tahoma"/>
                <a:cs typeface="Tahoma"/>
              </a:rPr>
              <a:t>644 in 2020</a:t>
            </a:r>
            <a:endParaRPr lang="en-US" altLang="en-US" sz="2400" dirty="0">
              <a:latin typeface="Tahoma" panose="020B0604030504040204" pitchFamily="34" charset="0"/>
              <a:ea typeface="Tahoma" panose="020B0604030504040204" pitchFamily="34" charset="0"/>
              <a:cs typeface="Tahoma" panose="020B0604030504040204" pitchFamily="34" charset="0"/>
            </a:endParaRPr>
          </a:p>
          <a:p>
            <a:pPr>
              <a:buFontTx/>
              <a:buNone/>
            </a:pPr>
            <a:r>
              <a:rPr lang="en-US" altLang="en-US" sz="2400" dirty="0">
                <a:latin typeface="Tahoma"/>
                <a:ea typeface="Tahoma"/>
                <a:cs typeface="Tahoma"/>
              </a:rPr>
              <a:t>619 in 2021</a:t>
            </a:r>
            <a:endParaRPr lang="en-US" altLang="en-US" sz="2400" dirty="0">
              <a:latin typeface="Tahoma" panose="020B0604030504040204" pitchFamily="34" charset="0"/>
              <a:ea typeface="Tahoma" panose="020B0604030504040204" pitchFamily="34" charset="0"/>
              <a:cs typeface="Tahoma" panose="020B0604030504040204" pitchFamily="34" charset="0"/>
            </a:endParaRPr>
          </a:p>
          <a:p>
            <a:pPr>
              <a:buNone/>
            </a:pPr>
            <a:endParaRPr lang="en-US" altLang="en-US" sz="1900" dirty="0">
              <a:latin typeface="Tahoma" panose="020B0604030504040204" pitchFamily="34" charset="0"/>
              <a:ea typeface="Tahoma" panose="020B0604030504040204" pitchFamily="34" charset="0"/>
              <a:cs typeface="Tahoma" panose="020B0604030504040204" pitchFamily="34" charset="0"/>
            </a:endParaRPr>
          </a:p>
          <a:p>
            <a:pPr>
              <a:buNone/>
            </a:pPr>
            <a:endParaRPr lang="en-US" altLang="en-US" sz="1900" dirty="0">
              <a:latin typeface="Tahoma" panose="020B0604030504040204" pitchFamily="34" charset="0"/>
              <a:ea typeface="Tahoma" panose="020B0604030504040204" pitchFamily="34" charset="0"/>
              <a:cs typeface="Tahoma" panose="020B0604030504040204" pitchFamily="34" charset="0"/>
            </a:endParaRPr>
          </a:p>
          <a:p>
            <a:pPr>
              <a:buNone/>
            </a:pPr>
            <a:r>
              <a:rPr lang="en-US" altLang="en-US" sz="1900" dirty="0">
                <a:latin typeface="Tahoma" panose="020B0604030504040204" pitchFamily="34" charset="0"/>
                <a:ea typeface="Tahoma" panose="020B0604030504040204" pitchFamily="34" charset="0"/>
                <a:cs typeface="Tahoma" panose="020B0604030504040204" pitchFamily="34" charset="0"/>
              </a:rPr>
              <a:t>**2010-2019 numbers include FTF kids</a:t>
            </a:r>
          </a:p>
          <a:p>
            <a:pPr>
              <a:buFontTx/>
              <a:buNone/>
            </a:pPr>
            <a:endParaRPr lang="en-US" alt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453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23790-F6F1-498B-A77F-04A4B7B08801}"/>
              </a:ext>
            </a:extLst>
          </p:cNvPr>
          <p:cNvSpPr>
            <a:spLocks noGrp="1"/>
          </p:cNvSpPr>
          <p:nvPr>
            <p:ph type="title"/>
          </p:nvPr>
        </p:nvSpPr>
        <p:spPr/>
        <p:txBody>
          <a:bodyPr/>
          <a:lstStyle/>
          <a:p>
            <a:r>
              <a:rPr lang="en-CA" dirty="0"/>
              <a:t>Kids Program</a:t>
            </a:r>
          </a:p>
        </p:txBody>
      </p:sp>
      <p:pic>
        <p:nvPicPr>
          <p:cNvPr id="4" name="Picture 3">
            <a:extLst>
              <a:ext uri="{FF2B5EF4-FFF2-40B4-BE49-F238E27FC236}">
                <a16:creationId xmlns:a16="http://schemas.microsoft.com/office/drawing/2014/main" id="{B690DD4E-70F2-FC4F-89D9-DD7B3D0AEBC9}"/>
              </a:ext>
            </a:extLst>
          </p:cNvPr>
          <p:cNvPicPr>
            <a:picLocks noChangeAspect="1"/>
          </p:cNvPicPr>
          <p:nvPr/>
        </p:nvPicPr>
        <p:blipFill>
          <a:blip r:embed="rId2"/>
          <a:stretch>
            <a:fillRect/>
          </a:stretch>
        </p:blipFill>
        <p:spPr>
          <a:xfrm>
            <a:off x="5949387" y="727802"/>
            <a:ext cx="5987970" cy="5402395"/>
          </a:xfrm>
          <a:prstGeom prst="rect">
            <a:avLst/>
          </a:prstGeom>
        </p:spPr>
      </p:pic>
      <p:sp>
        <p:nvSpPr>
          <p:cNvPr id="5" name="TextBox 4">
            <a:extLst>
              <a:ext uri="{FF2B5EF4-FFF2-40B4-BE49-F238E27FC236}">
                <a16:creationId xmlns:a16="http://schemas.microsoft.com/office/drawing/2014/main" id="{9527735A-48D5-7841-99D9-0FFA0051B8B9}"/>
              </a:ext>
            </a:extLst>
          </p:cNvPr>
          <p:cNvSpPr txBox="1"/>
          <p:nvPr/>
        </p:nvSpPr>
        <p:spPr>
          <a:xfrm>
            <a:off x="838200" y="1690688"/>
            <a:ext cx="4694499"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a:t>Fall program with ages 8-14</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Focus on skill development, trail exploration, and trail stewardship</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Safety is biggest priority</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Coaches are to be PMBIA trained with current first aide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Next year we are looking to expand and offer both spring and summer camps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Parent volunteers feel free to reach out</a:t>
            </a:r>
          </a:p>
        </p:txBody>
      </p:sp>
    </p:spTree>
    <p:extLst>
      <p:ext uri="{BB962C8B-B14F-4D97-AF65-F5344CB8AC3E}">
        <p14:creationId xmlns:p14="http://schemas.microsoft.com/office/powerpoint/2010/main" val="1264739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01090" y="2275884"/>
          <a:ext cx="4740910" cy="3150870"/>
        </p:xfrm>
        <a:graphic>
          <a:graphicData uri="http://schemas.openxmlformats.org/drawingml/2006/table">
            <a:tbl>
              <a:tblPr>
                <a:tableStyleId>{5C22544A-7EE6-4342-B048-85BDC9FD1C3A}</a:tableStyleId>
              </a:tblPr>
              <a:tblGrid>
                <a:gridCol w="2969986">
                  <a:extLst>
                    <a:ext uri="{9D8B030D-6E8A-4147-A177-3AD203B41FA5}">
                      <a16:colId xmlns:a16="http://schemas.microsoft.com/office/drawing/2014/main" val="1987121002"/>
                    </a:ext>
                  </a:extLst>
                </a:gridCol>
                <a:gridCol w="885462">
                  <a:extLst>
                    <a:ext uri="{9D8B030D-6E8A-4147-A177-3AD203B41FA5}">
                      <a16:colId xmlns:a16="http://schemas.microsoft.com/office/drawing/2014/main" val="856817535"/>
                    </a:ext>
                  </a:extLst>
                </a:gridCol>
                <a:gridCol w="885462">
                  <a:extLst>
                    <a:ext uri="{9D8B030D-6E8A-4147-A177-3AD203B41FA5}">
                      <a16:colId xmlns:a16="http://schemas.microsoft.com/office/drawing/2014/main" val="1621680750"/>
                    </a:ext>
                  </a:extLst>
                </a:gridCol>
              </a:tblGrid>
              <a:tr h="325503">
                <a:tc>
                  <a:txBody>
                    <a:bodyPr/>
                    <a:lstStyle/>
                    <a:p>
                      <a:pPr algn="l" fontAlgn="b"/>
                      <a:endParaRPr lang="en-CA"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CA" sz="1600" b="1" u="sng" strike="noStrike" dirty="0">
                          <a:effectLst/>
                        </a:rPr>
                        <a:t>2021</a:t>
                      </a:r>
                      <a:endParaRPr lang="en-CA" sz="1600" b="1" i="0" u="sng"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CA" sz="1600" u="sng" strike="noStrike" dirty="0">
                          <a:effectLst/>
                        </a:rPr>
                        <a:t>2020</a:t>
                      </a:r>
                      <a:endParaRPr lang="en-CA" sz="1600" b="0" i="0" u="sng"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115228"/>
                  </a:ext>
                </a:extLst>
              </a:tr>
              <a:tr h="312483">
                <a:tc>
                  <a:txBody>
                    <a:bodyPr/>
                    <a:lstStyle/>
                    <a:p>
                      <a:pPr algn="l" fontAlgn="b"/>
                      <a:r>
                        <a:rPr lang="en-CA" sz="1600" u="none" strike="noStrike" dirty="0">
                          <a:effectLst/>
                        </a:rPr>
                        <a:t>Revenues:</a:t>
                      </a:r>
                      <a:endParaRPr lang="en-CA"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CA" sz="16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CA"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777434722"/>
                  </a:ext>
                </a:extLst>
              </a:tr>
              <a:tr h="312483">
                <a:tc>
                  <a:txBody>
                    <a:bodyPr/>
                    <a:lstStyle/>
                    <a:p>
                      <a:pPr algn="l" fontAlgn="b"/>
                      <a:r>
                        <a:rPr lang="en-CA" sz="1600" u="none" strike="noStrike" dirty="0">
                          <a:effectLst/>
                        </a:rPr>
                        <a:t>  Grants</a:t>
                      </a:r>
                      <a:endParaRPr lang="en-CA"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CA" sz="1600" b="1" u="none" strike="noStrike" dirty="0">
                          <a:effectLst/>
                        </a:rPr>
                        <a:t>    23,000 </a:t>
                      </a:r>
                      <a:endParaRPr lang="en-CA"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CA" sz="1600" u="none" strike="noStrike">
                          <a:effectLst/>
                        </a:rPr>
                        <a:t>  274,600 </a:t>
                      </a:r>
                      <a:endParaRPr lang="en-CA"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51024731"/>
                  </a:ext>
                </a:extLst>
              </a:tr>
              <a:tr h="325503">
                <a:tc>
                  <a:txBody>
                    <a:bodyPr/>
                    <a:lstStyle/>
                    <a:p>
                      <a:pPr algn="l" fontAlgn="b"/>
                      <a:r>
                        <a:rPr lang="en-CA" sz="1600" u="none" strike="noStrike" dirty="0">
                          <a:effectLst/>
                        </a:rPr>
                        <a:t>  Membership dues</a:t>
                      </a:r>
                      <a:endParaRPr lang="en-CA"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CA" sz="1600" b="1" u="none" strike="noStrike" dirty="0">
                          <a:effectLst/>
                        </a:rPr>
                        <a:t>    11,568 </a:t>
                      </a:r>
                      <a:endParaRPr lang="en-CA"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CA" sz="1600" u="none" strike="noStrike" dirty="0">
                          <a:effectLst/>
                        </a:rPr>
                        <a:t>     11,688 </a:t>
                      </a:r>
                      <a:endParaRPr lang="en-CA"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90897466"/>
                  </a:ext>
                </a:extLst>
              </a:tr>
              <a:tr h="312483">
                <a:tc>
                  <a:txBody>
                    <a:bodyPr/>
                    <a:lstStyle/>
                    <a:p>
                      <a:pPr algn="l" fontAlgn="b"/>
                      <a:r>
                        <a:rPr lang="en-CA" sz="1600" u="none" strike="noStrike" dirty="0">
                          <a:effectLst/>
                        </a:rPr>
                        <a:t>  Donations</a:t>
                      </a:r>
                      <a:endParaRPr lang="en-CA"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CA" sz="1600" b="1" u="none" strike="noStrike" dirty="0">
                          <a:effectLst/>
                        </a:rPr>
                        <a:t>    10,958 </a:t>
                      </a:r>
                      <a:endParaRPr lang="en-CA"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CA" sz="1600" u="none" strike="noStrike" dirty="0">
                          <a:effectLst/>
                        </a:rPr>
                        <a:t>       7,858</a:t>
                      </a:r>
                      <a:endParaRPr lang="en-CA"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61972"/>
                  </a:ext>
                </a:extLst>
              </a:tr>
              <a:tr h="312483">
                <a:tc>
                  <a:txBody>
                    <a:bodyPr/>
                    <a:lstStyle/>
                    <a:p>
                      <a:pPr algn="l" fontAlgn="b"/>
                      <a:r>
                        <a:rPr lang="en-CA" sz="1600" u="none" strike="noStrike">
                          <a:effectLst/>
                        </a:rPr>
                        <a:t>  Mountain Station advertising</a:t>
                      </a:r>
                      <a:endParaRPr lang="en-CA"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CA" sz="1600" b="1" u="none" strike="noStrike" dirty="0">
                          <a:effectLst/>
                        </a:rPr>
                        <a:t>       1,950 </a:t>
                      </a:r>
                      <a:endParaRPr lang="en-CA"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CA" sz="1600" u="none" strike="noStrike" dirty="0">
                          <a:effectLst/>
                        </a:rPr>
                        <a:t>          500 </a:t>
                      </a:r>
                      <a:endParaRPr lang="en-CA"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47768356"/>
                  </a:ext>
                </a:extLst>
              </a:tr>
              <a:tr h="312483">
                <a:tc>
                  <a:txBody>
                    <a:bodyPr/>
                    <a:lstStyle/>
                    <a:p>
                      <a:pPr algn="l" fontAlgn="b"/>
                      <a:r>
                        <a:rPr lang="en-CA" sz="1600" u="none" strike="noStrike">
                          <a:effectLst/>
                        </a:rPr>
                        <a:t>  Map sales</a:t>
                      </a:r>
                      <a:endParaRPr lang="en-CA"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CA" sz="1600" b="1" u="none" strike="noStrike" dirty="0">
                          <a:effectLst/>
                        </a:rPr>
                        <a:t>            91 </a:t>
                      </a:r>
                      <a:endParaRPr lang="en-CA"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CA" sz="1600" u="none" strike="noStrike" dirty="0">
                          <a:effectLst/>
                        </a:rPr>
                        <a:t>            65 </a:t>
                      </a:r>
                      <a:endParaRPr lang="en-CA"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90150277"/>
                  </a:ext>
                </a:extLst>
              </a:tr>
              <a:tr h="312483">
                <a:tc>
                  <a:txBody>
                    <a:bodyPr/>
                    <a:lstStyle/>
                    <a:p>
                      <a:pPr algn="l" fontAlgn="b"/>
                      <a:r>
                        <a:rPr lang="en-CA" sz="1600" u="none" strike="noStrike">
                          <a:effectLst/>
                        </a:rPr>
                        <a:t>  Kids clinic</a:t>
                      </a:r>
                      <a:endParaRPr lang="en-CA" sz="1600" b="0" i="0" u="none" strike="noStrike">
                        <a:solidFill>
                          <a:srgbClr val="000000"/>
                        </a:solidFill>
                        <a:effectLst/>
                        <a:latin typeface="Calibri" panose="020F0502020204030204" pitchFamily="34" charset="0"/>
                      </a:endParaRPr>
                    </a:p>
                  </a:txBody>
                  <a:tcPr marL="7620" marR="7620" marT="7620" marB="0" anchor="b">
                    <a:lnB w="12700" cmpd="sng">
                      <a:noFill/>
                    </a:lnB>
                  </a:tcPr>
                </a:tc>
                <a:tc>
                  <a:txBody>
                    <a:bodyPr/>
                    <a:lstStyle/>
                    <a:p>
                      <a:pPr algn="l" fontAlgn="b"/>
                      <a:r>
                        <a:rPr lang="en-CA" sz="1600" b="1" u="none" strike="noStrike" dirty="0">
                          <a:effectLst/>
                        </a:rPr>
                        <a:t>          660 </a:t>
                      </a:r>
                      <a:endParaRPr lang="en-CA"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CA" sz="1600" u="none" strike="noStrike" dirty="0">
                          <a:effectLst/>
                        </a:rPr>
                        <a:t>               - </a:t>
                      </a:r>
                      <a:endParaRPr lang="en-CA"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1045590"/>
                  </a:ext>
                </a:extLst>
              </a:tr>
              <a:tr h="312483">
                <a:tc>
                  <a:txBody>
                    <a:bodyPr/>
                    <a:lstStyle/>
                    <a:p>
                      <a:pPr algn="l" fontAlgn="b"/>
                      <a:r>
                        <a:rPr lang="en-CA" sz="1600" u="none" strike="noStrike" dirty="0">
                          <a:effectLst/>
                        </a:rPr>
                        <a:t>  GST rebate</a:t>
                      </a:r>
                      <a:endParaRPr lang="en-CA" sz="1600" b="0" i="0" u="none" strike="noStrike" dirty="0">
                        <a:solidFill>
                          <a:srgbClr val="000000"/>
                        </a:solidFill>
                        <a:effectLst/>
                        <a:latin typeface="Calibri" panose="020F0502020204030204" pitchFamily="34" charset="0"/>
                      </a:endParaRPr>
                    </a:p>
                  </a:txBody>
                  <a:tcPr marL="7620" marR="7620" marT="762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CA" sz="1600" b="1" u="none" strike="noStrike" dirty="0">
                          <a:effectLst/>
                        </a:rPr>
                        <a:t>               - </a:t>
                      </a:r>
                      <a:endParaRPr lang="en-CA" sz="1600" b="1" i="0" u="none" strike="noStrike" dirty="0">
                        <a:solidFill>
                          <a:srgbClr val="000000"/>
                        </a:solidFill>
                        <a:effectLst/>
                        <a:latin typeface="Calibri" panose="020F0502020204030204" pitchFamily="34" charset="0"/>
                      </a:endParaRPr>
                    </a:p>
                  </a:txBody>
                  <a:tcPr marL="7620" marR="7620" marT="7620" marB="0" anchor="b">
                    <a:lnL w="12700" cmpd="sng">
                      <a:noFill/>
                    </a:lnL>
                    <a:lnB w="12700" cap="flat" cmpd="sng" algn="ctr">
                      <a:solidFill>
                        <a:schemeClr val="tx1"/>
                      </a:solidFill>
                      <a:prstDash val="solid"/>
                      <a:round/>
                      <a:headEnd type="none" w="med" len="med"/>
                      <a:tailEnd type="none" w="med" len="med"/>
                    </a:lnB>
                  </a:tcPr>
                </a:tc>
                <a:tc>
                  <a:txBody>
                    <a:bodyPr/>
                    <a:lstStyle/>
                    <a:p>
                      <a:pPr algn="l" fontAlgn="b"/>
                      <a:r>
                        <a:rPr lang="en-CA" sz="1600" u="none" strike="noStrike" dirty="0">
                          <a:effectLst/>
                        </a:rPr>
                        <a:t>       1,262 </a:t>
                      </a:r>
                      <a:endParaRPr lang="en-CA" sz="1600" b="0" i="0" u="none" strike="noStrike" dirty="0">
                        <a:solidFill>
                          <a:srgbClr val="000000"/>
                        </a:solidFill>
                        <a:effectLst/>
                        <a:latin typeface="Calibri" panose="020F0502020204030204" pitchFamily="34" charset="0"/>
                      </a:endParaRPr>
                    </a:p>
                  </a:txBody>
                  <a:tcPr marL="7620" marR="7620" marT="762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8533624"/>
                  </a:ext>
                </a:extLst>
              </a:tr>
              <a:tr h="312483">
                <a:tc>
                  <a:txBody>
                    <a:bodyPr/>
                    <a:lstStyle/>
                    <a:p>
                      <a:pPr algn="l" fontAlgn="b"/>
                      <a:r>
                        <a:rPr lang="en-CA" sz="1600" u="none" strike="noStrike" dirty="0">
                          <a:effectLst/>
                        </a:rPr>
                        <a:t>Total Revenues</a:t>
                      </a:r>
                      <a:endParaRPr lang="en-CA" sz="1600" b="0" i="0" u="none" strike="noStrike" dirty="0">
                        <a:solidFill>
                          <a:srgbClr val="000000"/>
                        </a:solidFill>
                        <a:effectLst/>
                        <a:latin typeface="Calibri" panose="020F0502020204030204" pitchFamily="34" charset="0"/>
                      </a:endParaRPr>
                    </a:p>
                  </a:txBody>
                  <a:tcPr marL="7620" marR="7620" marT="7620" marB="0" anchor="b">
                    <a:lnT w="12700" cap="flat" cmpd="sng" algn="ctr">
                      <a:noFill/>
                      <a:prstDash val="solid"/>
                      <a:round/>
                      <a:headEnd type="none" w="med" len="med"/>
                      <a:tailEnd type="none" w="med" len="med"/>
                    </a:lnT>
                  </a:tcPr>
                </a:tc>
                <a:tc>
                  <a:txBody>
                    <a:bodyPr/>
                    <a:lstStyle/>
                    <a:p>
                      <a:pPr algn="l" fontAlgn="b"/>
                      <a:r>
                        <a:rPr lang="en-CA" sz="1600" b="1" u="none" strike="noStrike" dirty="0">
                          <a:effectLst/>
                        </a:rPr>
                        <a:t>    48,226 </a:t>
                      </a:r>
                      <a:endParaRPr lang="en-CA" sz="1600" b="1" i="0" u="none" strike="noStrike" dirty="0">
                        <a:solidFill>
                          <a:srgbClr val="000000"/>
                        </a:solidFill>
                        <a:effectLst/>
                        <a:latin typeface="Calibri" panose="020F050202020403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CA" sz="1600" u="none" strike="noStrike" dirty="0">
                          <a:effectLst/>
                        </a:rPr>
                        <a:t>  295,973 </a:t>
                      </a:r>
                      <a:endParaRPr lang="en-CA" sz="1600" b="0" i="0" u="none" strike="noStrike" dirty="0">
                        <a:solidFill>
                          <a:srgbClr val="000000"/>
                        </a:solidFill>
                        <a:effectLst/>
                        <a:latin typeface="Calibri" panose="020F050202020403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6630010"/>
                  </a:ext>
                </a:extLst>
              </a:tr>
            </a:tbl>
          </a:graphicData>
        </a:graphic>
      </p:graphicFrame>
      <p:graphicFrame>
        <p:nvGraphicFramePr>
          <p:cNvPr id="5" name="Table 4"/>
          <p:cNvGraphicFramePr>
            <a:graphicFrameLocks noGrp="1"/>
          </p:cNvGraphicFramePr>
          <p:nvPr/>
        </p:nvGraphicFramePr>
        <p:xfrm>
          <a:off x="6695440" y="3130594"/>
          <a:ext cx="4958079" cy="2296160"/>
        </p:xfrm>
        <a:graphic>
          <a:graphicData uri="http://schemas.openxmlformats.org/drawingml/2006/table">
            <a:tbl>
              <a:tblPr>
                <a:tableStyleId>{5C22544A-7EE6-4342-B048-85BDC9FD1C3A}</a:tableStyleId>
              </a:tblPr>
              <a:tblGrid>
                <a:gridCol w="3106035">
                  <a:extLst>
                    <a:ext uri="{9D8B030D-6E8A-4147-A177-3AD203B41FA5}">
                      <a16:colId xmlns:a16="http://schemas.microsoft.com/office/drawing/2014/main" val="3968500641"/>
                    </a:ext>
                  </a:extLst>
                </a:gridCol>
                <a:gridCol w="926022">
                  <a:extLst>
                    <a:ext uri="{9D8B030D-6E8A-4147-A177-3AD203B41FA5}">
                      <a16:colId xmlns:a16="http://schemas.microsoft.com/office/drawing/2014/main" val="831636187"/>
                    </a:ext>
                  </a:extLst>
                </a:gridCol>
                <a:gridCol w="926022">
                  <a:extLst>
                    <a:ext uri="{9D8B030D-6E8A-4147-A177-3AD203B41FA5}">
                      <a16:colId xmlns:a16="http://schemas.microsoft.com/office/drawing/2014/main" val="2868755353"/>
                    </a:ext>
                  </a:extLst>
                </a:gridCol>
              </a:tblGrid>
              <a:tr h="321411">
                <a:tc>
                  <a:txBody>
                    <a:bodyPr/>
                    <a:lstStyle/>
                    <a:p>
                      <a:pPr algn="l" fontAlgn="b"/>
                      <a:endParaRPr lang="en-CA"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CA" sz="1600" b="1" u="sng" strike="noStrike" dirty="0">
                          <a:effectLst/>
                        </a:rPr>
                        <a:t>2021</a:t>
                      </a:r>
                      <a:endParaRPr lang="en-CA" sz="1600" b="1" i="0" u="sng"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CA" sz="1600" u="sng" strike="noStrike" dirty="0">
                          <a:effectLst/>
                        </a:rPr>
                        <a:t>2020</a:t>
                      </a:r>
                      <a:endParaRPr lang="en-CA" sz="1600" b="0" i="0" u="sng"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1205965"/>
                  </a:ext>
                </a:extLst>
              </a:tr>
              <a:tr h="321411">
                <a:tc>
                  <a:txBody>
                    <a:bodyPr/>
                    <a:lstStyle/>
                    <a:p>
                      <a:pPr algn="l" fontAlgn="b"/>
                      <a:r>
                        <a:rPr lang="en-CA" sz="1600" u="none" strike="noStrike" dirty="0">
                          <a:effectLst/>
                        </a:rPr>
                        <a:t>Expenses:</a:t>
                      </a:r>
                      <a:endParaRPr lang="en-CA"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CA"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CA"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21887935"/>
                  </a:ext>
                </a:extLst>
              </a:tr>
              <a:tr h="308554">
                <a:tc>
                  <a:txBody>
                    <a:bodyPr/>
                    <a:lstStyle/>
                    <a:p>
                      <a:pPr algn="l" fontAlgn="b"/>
                      <a:r>
                        <a:rPr lang="en-CA" sz="1600" u="none" strike="noStrike" dirty="0">
                          <a:effectLst/>
                        </a:rPr>
                        <a:t>  Trail maintenance/construction</a:t>
                      </a:r>
                      <a:endParaRPr lang="en-CA"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CA" sz="1600" b="1" u="none" strike="noStrike" dirty="0">
                          <a:effectLst/>
                        </a:rPr>
                        <a:t>  130,230 </a:t>
                      </a:r>
                      <a:endParaRPr lang="en-CA"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CA" sz="1600" u="none" strike="noStrike" dirty="0">
                          <a:effectLst/>
                        </a:rPr>
                        <a:t>  169,677 </a:t>
                      </a:r>
                      <a:endParaRPr lang="en-CA"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12525879"/>
                  </a:ext>
                </a:extLst>
              </a:tr>
              <a:tr h="419122">
                <a:tc>
                  <a:txBody>
                    <a:bodyPr/>
                    <a:lstStyle/>
                    <a:p>
                      <a:pPr algn="l" fontAlgn="b"/>
                      <a:r>
                        <a:rPr lang="en-CA" sz="1600" u="none" strike="noStrike" dirty="0">
                          <a:effectLst/>
                        </a:rPr>
                        <a:t>  Events and volunteer coordination</a:t>
                      </a:r>
                      <a:endParaRPr lang="en-CA"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CA" sz="1600" b="1" u="none" strike="noStrike" dirty="0">
                          <a:effectLst/>
                        </a:rPr>
                        <a:t>          666 </a:t>
                      </a:r>
                      <a:endParaRPr lang="en-CA"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CA" sz="1600" u="none" strike="noStrike" dirty="0">
                          <a:effectLst/>
                        </a:rPr>
                        <a:t>               - </a:t>
                      </a:r>
                      <a:endParaRPr lang="en-CA"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71184962"/>
                  </a:ext>
                </a:extLst>
              </a:tr>
              <a:tr h="308554">
                <a:tc>
                  <a:txBody>
                    <a:bodyPr/>
                    <a:lstStyle/>
                    <a:p>
                      <a:pPr algn="l" fontAlgn="b"/>
                      <a:r>
                        <a:rPr lang="en-CA" sz="1600" u="none" strike="noStrike" dirty="0">
                          <a:effectLst/>
                        </a:rPr>
                        <a:t>  Insurance</a:t>
                      </a:r>
                      <a:endParaRPr lang="en-CA" sz="1600" b="0" i="0" u="none" strike="noStrike" dirty="0">
                        <a:solidFill>
                          <a:srgbClr val="000000"/>
                        </a:solidFill>
                        <a:effectLst/>
                        <a:latin typeface="Calibri" panose="020F0502020204030204" pitchFamily="34" charset="0"/>
                      </a:endParaRPr>
                    </a:p>
                  </a:txBody>
                  <a:tcPr marL="7620" marR="7620" marT="7620" marB="0" anchor="b">
                    <a:lnB w="12700" cmpd="sng">
                      <a:noFill/>
                    </a:lnB>
                  </a:tcPr>
                </a:tc>
                <a:tc>
                  <a:txBody>
                    <a:bodyPr/>
                    <a:lstStyle/>
                    <a:p>
                      <a:pPr algn="l" fontAlgn="b"/>
                      <a:r>
                        <a:rPr lang="en-CA" sz="1600" b="1" u="none" strike="noStrike" dirty="0">
                          <a:effectLst/>
                        </a:rPr>
                        <a:t>       9,474 </a:t>
                      </a:r>
                      <a:endParaRPr lang="en-CA" sz="1600" b="1" i="0" u="none" strike="noStrike" dirty="0">
                        <a:solidFill>
                          <a:srgbClr val="000000"/>
                        </a:solidFill>
                        <a:effectLst/>
                        <a:latin typeface="Calibri" panose="020F0502020204030204" pitchFamily="34" charset="0"/>
                      </a:endParaRPr>
                    </a:p>
                  </a:txBody>
                  <a:tcPr marL="7620" marR="7620" marT="7620" marB="0" anchor="b">
                    <a:lnB w="12700" cmpd="sng">
                      <a:noFill/>
                    </a:lnB>
                  </a:tcPr>
                </a:tc>
                <a:tc>
                  <a:txBody>
                    <a:bodyPr/>
                    <a:lstStyle/>
                    <a:p>
                      <a:pPr algn="l" fontAlgn="b"/>
                      <a:r>
                        <a:rPr lang="en-CA" sz="1600" u="none" strike="noStrike" dirty="0">
                          <a:effectLst/>
                        </a:rPr>
                        <a:t>       8,900 </a:t>
                      </a:r>
                      <a:endParaRPr lang="en-CA" sz="1600" b="0" i="0" u="none" strike="noStrike" dirty="0">
                        <a:solidFill>
                          <a:srgbClr val="000000"/>
                        </a:solidFill>
                        <a:effectLst/>
                        <a:latin typeface="Calibri" panose="020F0502020204030204" pitchFamily="34" charset="0"/>
                      </a:endParaRPr>
                    </a:p>
                  </a:txBody>
                  <a:tcPr marL="7620" marR="7620" marT="7620" marB="0" anchor="b">
                    <a:lnB w="12700" cmpd="sng">
                      <a:noFill/>
                    </a:lnB>
                  </a:tcPr>
                </a:tc>
                <a:extLst>
                  <a:ext uri="{0D108BD9-81ED-4DB2-BD59-A6C34878D82A}">
                    <a16:rowId xmlns:a16="http://schemas.microsoft.com/office/drawing/2014/main" val="3531318891"/>
                  </a:ext>
                </a:extLst>
              </a:tr>
              <a:tr h="308554">
                <a:tc>
                  <a:txBody>
                    <a:bodyPr/>
                    <a:lstStyle/>
                    <a:p>
                      <a:pPr algn="l" fontAlgn="b"/>
                      <a:r>
                        <a:rPr lang="en-CA" sz="1600" u="none" strike="noStrike" dirty="0">
                          <a:effectLst/>
                        </a:rPr>
                        <a:t>  Other administration</a:t>
                      </a:r>
                      <a:endParaRPr lang="en-CA" sz="1600" b="0" i="0" u="none" strike="noStrike" dirty="0">
                        <a:solidFill>
                          <a:srgbClr val="000000"/>
                        </a:solidFill>
                        <a:effectLst/>
                        <a:latin typeface="Calibri" panose="020F0502020204030204" pitchFamily="34" charset="0"/>
                      </a:endParaRPr>
                    </a:p>
                  </a:txBody>
                  <a:tcPr marL="7620" marR="7620" marT="762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CA" sz="1600" b="1" u="none" strike="noStrike" dirty="0">
                          <a:effectLst/>
                        </a:rPr>
                        <a:t>       4,698 </a:t>
                      </a:r>
                      <a:endParaRPr lang="en-CA" sz="1600" b="1" i="0" u="none" strike="noStrike" dirty="0">
                        <a:solidFill>
                          <a:srgbClr val="000000"/>
                        </a:solidFill>
                        <a:effectLst/>
                        <a:latin typeface="Calibri" panose="020F0502020204030204" pitchFamily="34" charset="0"/>
                      </a:endParaRPr>
                    </a:p>
                  </a:txBody>
                  <a:tcPr marL="7620" marR="7620" marT="762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CA" sz="1600" u="none" strike="noStrike" dirty="0">
                          <a:effectLst/>
                        </a:rPr>
                        <a:t>       8,030 </a:t>
                      </a:r>
                      <a:endParaRPr lang="en-CA" sz="1600" b="0" i="0" u="none" strike="noStrike" dirty="0">
                        <a:solidFill>
                          <a:srgbClr val="000000"/>
                        </a:solidFill>
                        <a:effectLst/>
                        <a:latin typeface="Calibri" panose="020F0502020204030204" pitchFamily="34" charset="0"/>
                      </a:endParaRPr>
                    </a:p>
                  </a:txBody>
                  <a:tcPr marL="7620" marR="7620" marT="762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5689260"/>
                  </a:ext>
                </a:extLst>
              </a:tr>
              <a:tr h="308554">
                <a:tc>
                  <a:txBody>
                    <a:bodyPr/>
                    <a:lstStyle/>
                    <a:p>
                      <a:pPr algn="l" fontAlgn="b"/>
                      <a:r>
                        <a:rPr lang="en-CA" sz="1600" u="none" strike="noStrike" dirty="0">
                          <a:effectLst/>
                        </a:rPr>
                        <a:t>Total Expenses</a:t>
                      </a:r>
                      <a:endParaRPr lang="en-CA" sz="1600" b="0" i="0" u="none" strike="noStrike" dirty="0">
                        <a:solidFill>
                          <a:srgbClr val="000000"/>
                        </a:solidFill>
                        <a:effectLst/>
                        <a:latin typeface="Calibri" panose="020F0502020204030204" pitchFamily="34" charset="0"/>
                      </a:endParaRPr>
                    </a:p>
                  </a:txBody>
                  <a:tcPr marL="7620" marR="7620" marT="762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CA" sz="1600" b="1" u="none" strike="noStrike" dirty="0">
                          <a:effectLst/>
                        </a:rPr>
                        <a:t>  145,068 </a:t>
                      </a:r>
                      <a:endParaRPr lang="en-CA" sz="1600" b="1" i="0" u="none" strike="noStrike" dirty="0">
                        <a:solidFill>
                          <a:srgbClr val="000000"/>
                        </a:solidFill>
                        <a:effectLst/>
                        <a:latin typeface="Calibri" panose="020F0502020204030204" pitchFamily="34" charset="0"/>
                      </a:endParaRPr>
                    </a:p>
                  </a:txBody>
                  <a:tcPr marL="7620" marR="7620" marT="7620" marB="0" anchor="b">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CA" sz="1600" u="none" strike="noStrike" dirty="0">
                          <a:effectLst/>
                        </a:rPr>
                        <a:t>  186,607 </a:t>
                      </a:r>
                      <a:endParaRPr lang="en-CA" sz="1600" b="0" i="0" u="none" strike="noStrike" dirty="0">
                        <a:solidFill>
                          <a:srgbClr val="000000"/>
                        </a:solidFill>
                        <a:effectLst/>
                        <a:latin typeface="Calibri" panose="020F050202020403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8085897"/>
                  </a:ext>
                </a:extLst>
              </a:tr>
            </a:tbl>
          </a:graphicData>
        </a:graphic>
      </p:graphicFrame>
      <p:sp>
        <p:nvSpPr>
          <p:cNvPr id="6" name="Rectangle 5"/>
          <p:cNvSpPr/>
          <p:nvPr/>
        </p:nvSpPr>
        <p:spPr>
          <a:xfrm>
            <a:off x="3743960" y="668456"/>
            <a:ext cx="4460240" cy="1015663"/>
          </a:xfrm>
          <a:prstGeom prst="rect">
            <a:avLst/>
          </a:prstGeom>
        </p:spPr>
        <p:txBody>
          <a:bodyPr wrap="square">
            <a:spAutoFit/>
          </a:bodyPr>
          <a:lstStyle/>
          <a:p>
            <a:pPr algn="ctr"/>
            <a:r>
              <a:rPr lang="en-CA" sz="3600" dirty="0"/>
              <a:t>Financial Information</a:t>
            </a:r>
          </a:p>
          <a:p>
            <a:pPr algn="ctr"/>
            <a:r>
              <a:rPr lang="en-CA" sz="2400" dirty="0"/>
              <a:t>Year to date 2021</a:t>
            </a:r>
          </a:p>
        </p:txBody>
      </p:sp>
    </p:spTree>
    <p:extLst>
      <p:ext uri="{BB962C8B-B14F-4D97-AF65-F5344CB8AC3E}">
        <p14:creationId xmlns:p14="http://schemas.microsoft.com/office/powerpoint/2010/main" val="532942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sz="3600" dirty="0">
                <a:latin typeface="+mn-lt"/>
              </a:rPr>
              <a:t>Cash balance</a:t>
            </a:r>
          </a:p>
        </p:txBody>
      </p:sp>
      <p:graphicFrame>
        <p:nvGraphicFramePr>
          <p:cNvPr id="4" name="Content Placeholder 3"/>
          <p:cNvGraphicFramePr>
            <a:graphicFrameLocks noGrp="1"/>
          </p:cNvGraphicFramePr>
          <p:nvPr>
            <p:ph idx="1"/>
          </p:nvPr>
        </p:nvGraphicFramePr>
        <p:xfrm>
          <a:off x="3434080" y="1965008"/>
          <a:ext cx="5151119" cy="1397952"/>
        </p:xfrm>
        <a:graphic>
          <a:graphicData uri="http://schemas.openxmlformats.org/drawingml/2006/table">
            <a:tbl>
              <a:tblPr>
                <a:tableStyleId>{5C22544A-7EE6-4342-B048-85BDC9FD1C3A}</a:tableStyleId>
              </a:tblPr>
              <a:tblGrid>
                <a:gridCol w="2661920">
                  <a:extLst>
                    <a:ext uri="{9D8B030D-6E8A-4147-A177-3AD203B41FA5}">
                      <a16:colId xmlns:a16="http://schemas.microsoft.com/office/drawing/2014/main" val="2004623156"/>
                    </a:ext>
                  </a:extLst>
                </a:gridCol>
                <a:gridCol w="1260988">
                  <a:extLst>
                    <a:ext uri="{9D8B030D-6E8A-4147-A177-3AD203B41FA5}">
                      <a16:colId xmlns:a16="http://schemas.microsoft.com/office/drawing/2014/main" val="1223986480"/>
                    </a:ext>
                  </a:extLst>
                </a:gridCol>
                <a:gridCol w="1228211">
                  <a:extLst>
                    <a:ext uri="{9D8B030D-6E8A-4147-A177-3AD203B41FA5}">
                      <a16:colId xmlns:a16="http://schemas.microsoft.com/office/drawing/2014/main" val="1078842668"/>
                    </a:ext>
                  </a:extLst>
                </a:gridCol>
              </a:tblGrid>
              <a:tr h="349488">
                <a:tc>
                  <a:txBody>
                    <a:bodyPr/>
                    <a:lstStyle/>
                    <a:p>
                      <a:pPr algn="l" fontAlgn="b"/>
                      <a:endParaRPr lang="en-CA"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CA" sz="1600" b="1" u="sng" strike="noStrike" dirty="0">
                          <a:effectLst/>
                        </a:rPr>
                        <a:t>Nov 23 2021</a:t>
                      </a:r>
                      <a:endParaRPr lang="en-CA" sz="1600" b="1" i="0" u="sng"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CA" sz="1600" u="sng" strike="noStrike" dirty="0">
                          <a:effectLst/>
                        </a:rPr>
                        <a:t>Dec 31 2020</a:t>
                      </a:r>
                      <a:endParaRPr lang="en-CA" sz="1600" b="0" i="0" u="sng"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32564602"/>
                  </a:ext>
                </a:extLst>
              </a:tr>
              <a:tr h="349488">
                <a:tc>
                  <a:txBody>
                    <a:bodyPr/>
                    <a:lstStyle/>
                    <a:p>
                      <a:pPr algn="l" fontAlgn="b"/>
                      <a:r>
                        <a:rPr lang="en-CA" sz="1600" u="none" strike="noStrike" dirty="0">
                          <a:effectLst/>
                        </a:rPr>
                        <a:t>Cycling club cash</a:t>
                      </a:r>
                      <a:endParaRPr lang="en-CA"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CA" sz="1600" b="1" u="none" strike="noStrike" dirty="0">
                          <a:effectLst/>
                        </a:rPr>
                        <a:t> $       29,448 </a:t>
                      </a:r>
                      <a:endParaRPr lang="en-CA"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CA" sz="1600" u="none" strike="noStrike">
                          <a:effectLst/>
                        </a:rPr>
                        <a:t> $         30,895 </a:t>
                      </a:r>
                      <a:endParaRPr lang="en-CA"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07642222"/>
                  </a:ext>
                </a:extLst>
              </a:tr>
              <a:tr h="349488">
                <a:tc>
                  <a:txBody>
                    <a:bodyPr/>
                    <a:lstStyle/>
                    <a:p>
                      <a:pPr algn="l" fontAlgn="b"/>
                      <a:r>
                        <a:rPr lang="en-CA" sz="1600" u="none" strike="noStrike" dirty="0">
                          <a:effectLst/>
                        </a:rPr>
                        <a:t>Grant cash</a:t>
                      </a:r>
                      <a:endParaRPr lang="en-CA"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CA" sz="1600" b="1" u="none" strike="noStrike" dirty="0">
                          <a:effectLst/>
                        </a:rPr>
                        <a:t> $       20,411 </a:t>
                      </a:r>
                      <a:endParaRPr lang="en-CA" sz="1600" b="1" i="0" u="none" strike="noStrike" dirty="0">
                        <a:solidFill>
                          <a:srgbClr val="000000"/>
                        </a:solidFill>
                        <a:effectLst/>
                        <a:latin typeface="Calibri" panose="020F0502020204030204" pitchFamily="34" charset="0"/>
                      </a:endParaRPr>
                    </a:p>
                  </a:txBody>
                  <a:tcPr marL="7620" marR="7620" marT="7620" marB="0" anchor="b">
                    <a:lnB w="12700" cap="flat" cmpd="sng" algn="ctr">
                      <a:solidFill>
                        <a:schemeClr val="tx1"/>
                      </a:solidFill>
                      <a:prstDash val="solid"/>
                      <a:round/>
                      <a:headEnd type="none" w="med" len="med"/>
                      <a:tailEnd type="none" w="med" len="med"/>
                    </a:lnB>
                  </a:tcPr>
                </a:tc>
                <a:tc>
                  <a:txBody>
                    <a:bodyPr/>
                    <a:lstStyle/>
                    <a:p>
                      <a:pPr algn="l" fontAlgn="b"/>
                      <a:r>
                        <a:rPr lang="en-CA" sz="1600" u="none" strike="noStrike" dirty="0">
                          <a:effectLst/>
                        </a:rPr>
                        <a:t> $       126,618 </a:t>
                      </a:r>
                      <a:endParaRPr lang="en-CA" sz="1600" b="0" i="0" u="none" strike="noStrike" dirty="0">
                        <a:solidFill>
                          <a:srgbClr val="000000"/>
                        </a:solidFill>
                        <a:effectLst/>
                        <a:latin typeface="Calibri" panose="020F0502020204030204" pitchFamily="34" charset="0"/>
                      </a:endParaRPr>
                    </a:p>
                  </a:txBody>
                  <a:tcPr marL="7620" marR="7620" marT="762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2218095"/>
                  </a:ext>
                </a:extLst>
              </a:tr>
              <a:tr h="349488">
                <a:tc>
                  <a:txBody>
                    <a:bodyPr/>
                    <a:lstStyle/>
                    <a:p>
                      <a:pPr algn="l" fontAlgn="b"/>
                      <a:r>
                        <a:rPr lang="en-CA" sz="1600" u="none" strike="noStrike">
                          <a:effectLst/>
                        </a:rPr>
                        <a:t>Total </a:t>
                      </a:r>
                      <a:endParaRPr lang="en-CA"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CA" sz="1600" b="1" u="none" strike="noStrike" dirty="0">
                          <a:effectLst/>
                        </a:rPr>
                        <a:t> $       49,859 </a:t>
                      </a:r>
                      <a:endParaRPr lang="en-CA" sz="1600" b="1" i="0" u="none" strike="noStrike" dirty="0">
                        <a:solidFill>
                          <a:srgbClr val="000000"/>
                        </a:solidFill>
                        <a:effectLst/>
                        <a:latin typeface="Calibri" panose="020F050202020403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CA" sz="1600" u="none" strike="noStrike" dirty="0">
                          <a:effectLst/>
                        </a:rPr>
                        <a:t> $       157,513 </a:t>
                      </a:r>
                      <a:endParaRPr lang="en-CA" sz="1600" b="0" i="0" u="none" strike="noStrike" dirty="0">
                        <a:solidFill>
                          <a:srgbClr val="000000"/>
                        </a:solidFill>
                        <a:effectLst/>
                        <a:latin typeface="Calibri" panose="020F050202020403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04164"/>
                  </a:ext>
                </a:extLst>
              </a:tr>
            </a:tbl>
          </a:graphicData>
        </a:graphic>
      </p:graphicFrame>
      <p:sp>
        <p:nvSpPr>
          <p:cNvPr id="5" name="TextBox 4"/>
          <p:cNvSpPr txBox="1"/>
          <p:nvPr/>
        </p:nvSpPr>
        <p:spPr>
          <a:xfrm>
            <a:off x="3520440" y="4145280"/>
            <a:ext cx="5151119" cy="646331"/>
          </a:xfrm>
          <a:prstGeom prst="rect">
            <a:avLst/>
          </a:prstGeom>
          <a:noFill/>
        </p:spPr>
        <p:txBody>
          <a:bodyPr wrap="square" rtlCol="0">
            <a:spAutoFit/>
          </a:bodyPr>
          <a:lstStyle/>
          <a:p>
            <a:pPr marL="285750" indent="-285750">
              <a:buFont typeface="Arial" panose="020B0604020202020204" pitchFamily="34" charset="0"/>
              <a:buChar char="•"/>
            </a:pPr>
            <a:r>
              <a:rPr lang="en-CA" dirty="0"/>
              <a:t>Additional grant cash of approximately $72k expected to be received this winter</a:t>
            </a:r>
          </a:p>
        </p:txBody>
      </p:sp>
    </p:spTree>
    <p:extLst>
      <p:ext uri="{BB962C8B-B14F-4D97-AF65-F5344CB8AC3E}">
        <p14:creationId xmlns:p14="http://schemas.microsoft.com/office/powerpoint/2010/main" val="1800520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48929" y="629266"/>
            <a:ext cx="3505495" cy="1622321"/>
          </a:xfrm>
        </p:spPr>
        <p:txBody>
          <a:bodyPr vert="horz" lIns="91440" tIns="45720" rIns="91440" bIns="45720" rtlCol="0" anchor="ctr">
            <a:normAutofit/>
          </a:bodyPr>
          <a:lstStyle/>
          <a:p>
            <a:pPr>
              <a:defRPr/>
            </a:pPr>
            <a:r>
              <a:rPr lang="en-US" altLang="en-US" u="sng" kern="1200">
                <a:solidFill>
                  <a:schemeClr val="tx1"/>
                </a:solidFill>
                <a:effectLst>
                  <a:outerShdw blurRad="38100" dist="38100" dir="2700000" algn="tl">
                    <a:srgbClr val="000000"/>
                  </a:outerShdw>
                </a:effectLst>
                <a:latin typeface="+mj-lt"/>
                <a:ea typeface="+mj-ea"/>
                <a:cs typeface="+mj-cs"/>
              </a:rPr>
              <a:t>The Board Nominations</a:t>
            </a:r>
          </a:p>
        </p:txBody>
      </p:sp>
      <p:sp>
        <p:nvSpPr>
          <p:cNvPr id="66563" name="Rectangle 3"/>
          <p:cNvSpPr>
            <a:spLocks noGrp="1" noChangeArrowheads="1"/>
          </p:cNvSpPr>
          <p:nvPr>
            <p:ph type="body" sz="half" idx="1"/>
          </p:nvPr>
        </p:nvSpPr>
        <p:spPr>
          <a:xfrm>
            <a:off x="648931" y="2438400"/>
            <a:ext cx="3505494" cy="3785419"/>
          </a:xfrm>
        </p:spPr>
        <p:txBody>
          <a:bodyPr vert="horz" lIns="91440" tIns="45720" rIns="91440" bIns="45720" rtlCol="0">
            <a:normAutofit/>
          </a:bodyPr>
          <a:lstStyle/>
          <a:p>
            <a:pPr>
              <a:spcBef>
                <a:spcPts val="0"/>
              </a:spcBef>
              <a:spcAft>
                <a:spcPts val="600"/>
              </a:spcAft>
              <a:defRPr/>
            </a:pPr>
            <a:r>
              <a:rPr lang="en-US" altLang="en-US" sz="1900" u="sng" dirty="0"/>
              <a:t>Director position nominations for 2021:</a:t>
            </a:r>
          </a:p>
          <a:p>
            <a:pPr marL="0" indent="0">
              <a:spcBef>
                <a:spcPts val="0"/>
              </a:spcBef>
              <a:spcAft>
                <a:spcPts val="600"/>
              </a:spcAft>
              <a:buNone/>
              <a:defRPr/>
            </a:pPr>
            <a:r>
              <a:rPr lang="en-US" altLang="en-US" sz="1900" dirty="0"/>
              <a:t>			</a:t>
            </a:r>
          </a:p>
          <a:p>
            <a:pPr>
              <a:spcBef>
                <a:spcPts val="0"/>
              </a:spcBef>
              <a:spcAft>
                <a:spcPts val="600"/>
              </a:spcAft>
              <a:defRPr/>
            </a:pPr>
            <a:r>
              <a:rPr lang="en-US" altLang="en-US" sz="1900" dirty="0"/>
              <a:t>Megan Chadwick</a:t>
            </a:r>
          </a:p>
          <a:p>
            <a:pPr>
              <a:spcBef>
                <a:spcPts val="0"/>
              </a:spcBef>
              <a:spcAft>
                <a:spcPts val="600"/>
              </a:spcAft>
              <a:defRPr/>
            </a:pPr>
            <a:r>
              <a:rPr lang="en-US" altLang="en-US" sz="1900" dirty="0"/>
              <a:t>Marg Craig</a:t>
            </a:r>
          </a:p>
          <a:p>
            <a:pPr>
              <a:spcBef>
                <a:spcPts val="0"/>
              </a:spcBef>
              <a:spcAft>
                <a:spcPts val="600"/>
              </a:spcAft>
              <a:defRPr/>
            </a:pPr>
            <a:r>
              <a:rPr lang="en-US" altLang="en-US" sz="1900" dirty="0"/>
              <a:t>Adam </a:t>
            </a:r>
            <a:r>
              <a:rPr lang="en-US" altLang="en-US" sz="1900" dirty="0" err="1"/>
              <a:t>Ekvall</a:t>
            </a:r>
            <a:r>
              <a:rPr lang="en-US" altLang="en-US" sz="1900" dirty="0"/>
              <a:t> - Treasurer</a:t>
            </a:r>
          </a:p>
          <a:p>
            <a:pPr>
              <a:spcBef>
                <a:spcPts val="0"/>
              </a:spcBef>
              <a:spcAft>
                <a:spcPts val="600"/>
              </a:spcAft>
              <a:defRPr/>
            </a:pPr>
            <a:r>
              <a:rPr lang="en-US" altLang="en-US" sz="1900" dirty="0"/>
              <a:t>Deb MacKillop - President</a:t>
            </a:r>
          </a:p>
          <a:p>
            <a:pPr>
              <a:spcBef>
                <a:spcPts val="0"/>
              </a:spcBef>
              <a:spcAft>
                <a:spcPts val="600"/>
              </a:spcAft>
              <a:defRPr/>
            </a:pPr>
            <a:r>
              <a:rPr lang="en-US" altLang="en-US" sz="1900" dirty="0"/>
              <a:t>Ben </a:t>
            </a:r>
            <a:r>
              <a:rPr lang="en-US" altLang="en-US" sz="1900" dirty="0" err="1"/>
              <a:t>Tanasichuk</a:t>
            </a:r>
            <a:endParaRPr lang="en-US" altLang="en-US" sz="1900" dirty="0"/>
          </a:p>
          <a:p>
            <a:pPr>
              <a:spcBef>
                <a:spcPts val="0"/>
              </a:spcBef>
              <a:spcAft>
                <a:spcPts val="600"/>
              </a:spcAft>
              <a:defRPr/>
            </a:pPr>
            <a:r>
              <a:rPr lang="en-US" altLang="en-US" sz="1900" dirty="0"/>
              <a:t>Nicole Walker – Secretary</a:t>
            </a:r>
          </a:p>
          <a:p>
            <a:pPr>
              <a:spcBef>
                <a:spcPts val="0"/>
              </a:spcBef>
              <a:spcAft>
                <a:spcPts val="600"/>
              </a:spcAft>
              <a:defRPr/>
            </a:pPr>
            <a:r>
              <a:rPr lang="en-US" altLang="en-US" sz="1900" dirty="0"/>
              <a:t>Jason </a:t>
            </a:r>
            <a:r>
              <a:rPr lang="en-US" altLang="en-US" sz="1900" dirty="0" err="1"/>
              <a:t>Wishlow</a:t>
            </a:r>
            <a:endParaRPr lang="en-US" altLang="en-US" sz="1900" dirty="0"/>
          </a:p>
          <a:p>
            <a:pPr>
              <a:spcBef>
                <a:spcPts val="0"/>
              </a:spcBef>
              <a:spcAft>
                <a:spcPts val="600"/>
              </a:spcAft>
              <a:defRPr/>
            </a:pPr>
            <a:endParaRPr lang="en-US" altLang="en-US" sz="1900" dirty="0"/>
          </a:p>
          <a:p>
            <a:pPr>
              <a:spcBef>
                <a:spcPts val="0"/>
              </a:spcBef>
              <a:spcAft>
                <a:spcPts val="600"/>
              </a:spcAft>
              <a:defRPr/>
            </a:pPr>
            <a:endParaRPr lang="en-US" altLang="en-US" sz="1900" dirty="0"/>
          </a:p>
          <a:p>
            <a:pPr>
              <a:spcBef>
                <a:spcPts val="0"/>
              </a:spcBef>
              <a:spcAft>
                <a:spcPts val="600"/>
              </a:spcAft>
              <a:defRPr/>
            </a:pPr>
            <a:endParaRPr lang="en-US" altLang="en-US" sz="1900" dirty="0"/>
          </a:p>
          <a:p>
            <a:pPr>
              <a:spcBef>
                <a:spcPts val="0"/>
              </a:spcBef>
              <a:spcAft>
                <a:spcPts val="600"/>
              </a:spcAft>
              <a:defRPr/>
            </a:pPr>
            <a:endParaRPr lang="en-US" altLang="en-US" sz="1900" dirty="0"/>
          </a:p>
          <a:p>
            <a:pPr>
              <a:spcBef>
                <a:spcPts val="0"/>
              </a:spcBef>
              <a:spcAft>
                <a:spcPts val="600"/>
              </a:spcAft>
              <a:defRPr/>
            </a:pPr>
            <a:endParaRPr lang="en-US" altLang="en-US" sz="1900" u="sng" dirty="0"/>
          </a:p>
          <a:p>
            <a:pPr>
              <a:spcBef>
                <a:spcPts val="0"/>
              </a:spcBef>
              <a:spcAft>
                <a:spcPts val="600"/>
              </a:spcAft>
              <a:defRPr/>
            </a:pPr>
            <a:endParaRPr lang="en-US" altLang="en-US" sz="1900" u="sng" dirty="0"/>
          </a:p>
        </p:txBody>
      </p:sp>
      <p:sp>
        <p:nvSpPr>
          <p:cNvPr id="100356" name="Rectangle 7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357"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a:extLst>
              <a:ext uri="{FF2B5EF4-FFF2-40B4-BE49-F238E27FC236}">
                <a16:creationId xmlns:a16="http://schemas.microsoft.com/office/drawing/2014/main" id="{FE32DF68-44FE-46B7-BCDC-A2564EE821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426" t="15452" r="21328" b="9028"/>
          <a:stretch/>
        </p:blipFill>
        <p:spPr bwMode="auto">
          <a:xfrm>
            <a:off x="5405862" y="1113171"/>
            <a:ext cx="6019331" cy="4628411"/>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2365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76979" y="147486"/>
            <a:ext cx="3977445" cy="1622321"/>
          </a:xfrm>
        </p:spPr>
        <p:txBody>
          <a:bodyPr vert="horz" lIns="91440" tIns="45720" rIns="91440" bIns="45720" rtlCol="0" anchor="ctr">
            <a:normAutofit/>
          </a:bodyPr>
          <a:lstStyle/>
          <a:p>
            <a:pPr>
              <a:defRPr/>
            </a:pPr>
            <a:r>
              <a:rPr lang="en-US" altLang="en-US" sz="3700" i="1" u="sng" kern="1200" dirty="0">
                <a:solidFill>
                  <a:schemeClr val="tx1"/>
                </a:solidFill>
                <a:effectLst>
                  <a:outerShdw blurRad="38100" dist="38100" dir="2700000" algn="tl">
                    <a:srgbClr val="000000"/>
                  </a:outerShdw>
                </a:effectLst>
                <a:latin typeface="+mj-lt"/>
                <a:ea typeface="+mj-ea"/>
                <a:cs typeface="+mj-cs"/>
              </a:rPr>
              <a:t>New Business: more IDEAS for the future</a:t>
            </a:r>
            <a:endParaRPr lang="en-US" altLang="en-US" sz="3700" u="sng" kern="1200" dirty="0">
              <a:solidFill>
                <a:schemeClr val="tx1"/>
              </a:solidFill>
              <a:effectLst>
                <a:outerShdw blurRad="38100" dist="38100" dir="2700000" algn="tl">
                  <a:srgbClr val="000000"/>
                </a:outerShdw>
              </a:effectLst>
              <a:latin typeface="+mj-lt"/>
              <a:ea typeface="+mj-ea"/>
              <a:cs typeface="+mj-cs"/>
            </a:endParaRPr>
          </a:p>
        </p:txBody>
      </p:sp>
      <p:sp>
        <p:nvSpPr>
          <p:cNvPr id="51203" name="Rectangle 3"/>
          <p:cNvSpPr>
            <a:spLocks noGrp="1" noChangeArrowheads="1"/>
          </p:cNvSpPr>
          <p:nvPr>
            <p:ph type="body" sz="half" idx="1"/>
          </p:nvPr>
        </p:nvSpPr>
        <p:spPr>
          <a:xfrm>
            <a:off x="176981" y="1582994"/>
            <a:ext cx="3977444" cy="5127520"/>
          </a:xfrm>
        </p:spPr>
        <p:txBody>
          <a:bodyPr vert="horz" lIns="91440" tIns="45720" rIns="91440" bIns="45720" rtlCol="0">
            <a:noAutofit/>
          </a:bodyPr>
          <a:lstStyle/>
          <a:p>
            <a:pPr>
              <a:buClr>
                <a:srgbClr val="A50021"/>
              </a:buClr>
            </a:pPr>
            <a:r>
              <a:rPr lang="en-US" altLang="en-US" sz="1500" dirty="0"/>
              <a:t>Member surveys</a:t>
            </a:r>
          </a:p>
          <a:p>
            <a:pPr lvl="1">
              <a:buClr>
                <a:srgbClr val="A50021"/>
              </a:buClr>
            </a:pPr>
            <a:r>
              <a:rPr lang="en-US" altLang="en-US" sz="1500" dirty="0"/>
              <a:t>Where do you ride most?</a:t>
            </a:r>
          </a:p>
          <a:p>
            <a:pPr lvl="1">
              <a:buClr>
                <a:srgbClr val="A50021"/>
              </a:buClr>
            </a:pPr>
            <a:r>
              <a:rPr lang="en-US" altLang="en-US" sz="1500" dirty="0"/>
              <a:t>What needs most work?</a:t>
            </a:r>
          </a:p>
          <a:p>
            <a:pPr>
              <a:buClr>
                <a:srgbClr val="A50021"/>
              </a:buClr>
            </a:pPr>
            <a:r>
              <a:rPr lang="en-US" altLang="en-US" sz="1500" dirty="0"/>
              <a:t>More trail stewardship</a:t>
            </a:r>
          </a:p>
          <a:p>
            <a:pPr lvl="1">
              <a:buClr>
                <a:srgbClr val="A50021"/>
              </a:buClr>
            </a:pPr>
            <a:r>
              <a:rPr lang="en-US" altLang="en-US" sz="1500" dirty="0" err="1"/>
              <a:t>Giveout</a:t>
            </a:r>
            <a:r>
              <a:rPr lang="en-US" altLang="en-US" sz="1500" dirty="0"/>
              <a:t> grizzlies</a:t>
            </a:r>
          </a:p>
          <a:p>
            <a:pPr lvl="1">
              <a:buClr>
                <a:srgbClr val="A50021"/>
              </a:buClr>
            </a:pPr>
            <a:r>
              <a:rPr lang="en-US" altLang="en-US" sz="1500" dirty="0"/>
              <a:t>Logging plans</a:t>
            </a:r>
          </a:p>
          <a:p>
            <a:pPr lvl="1">
              <a:buClr>
                <a:srgbClr val="A50021"/>
              </a:buClr>
            </a:pPr>
            <a:r>
              <a:rPr lang="en-US" altLang="en-US" sz="1500" dirty="0"/>
              <a:t>Grohman Trails (mini storage)</a:t>
            </a:r>
          </a:p>
          <a:p>
            <a:pPr>
              <a:buClr>
                <a:srgbClr val="A50021"/>
              </a:buClr>
            </a:pPr>
            <a:r>
              <a:rPr lang="en-US" altLang="en-US" sz="1500" dirty="0"/>
              <a:t>Kids programs</a:t>
            </a:r>
          </a:p>
          <a:p>
            <a:pPr lvl="1">
              <a:buClr>
                <a:srgbClr val="A50021"/>
              </a:buClr>
            </a:pPr>
            <a:r>
              <a:rPr lang="en-US" altLang="en-US" sz="1500" dirty="0"/>
              <a:t>Expansion of the pilot program</a:t>
            </a:r>
          </a:p>
          <a:p>
            <a:pPr>
              <a:buClr>
                <a:srgbClr val="A50021"/>
              </a:buClr>
            </a:pPr>
            <a:r>
              <a:rPr lang="en-US" altLang="en-US" sz="1500" dirty="0"/>
              <a:t>Trail Plans for 2021</a:t>
            </a:r>
          </a:p>
          <a:p>
            <a:pPr lvl="1">
              <a:buClr>
                <a:srgbClr val="A50021"/>
              </a:buClr>
            </a:pPr>
            <a:r>
              <a:rPr lang="en-US" altLang="en-US" sz="1500" dirty="0"/>
              <a:t>Complete Rhythm and Blues (Born Again)</a:t>
            </a:r>
          </a:p>
          <a:p>
            <a:pPr lvl="1">
              <a:buClr>
                <a:srgbClr val="A50021"/>
              </a:buClr>
            </a:pPr>
            <a:r>
              <a:rPr lang="en-US" altLang="en-US" sz="1500" dirty="0"/>
              <a:t>Complete Blue Steele (</a:t>
            </a:r>
            <a:r>
              <a:rPr lang="en-US" altLang="en-US" sz="1500" dirty="0" err="1"/>
              <a:t>Giveout</a:t>
            </a:r>
            <a:r>
              <a:rPr lang="en-US" altLang="en-US" sz="1500" dirty="0"/>
              <a:t> to Morning Mountain</a:t>
            </a:r>
          </a:p>
          <a:p>
            <a:pPr lvl="1">
              <a:buClr>
                <a:srgbClr val="A50021"/>
              </a:buClr>
            </a:pPr>
            <a:r>
              <a:rPr lang="en-US" altLang="en-US" sz="1500" dirty="0"/>
              <a:t>Connect from Cottonwood Lake to </a:t>
            </a:r>
            <a:r>
              <a:rPr lang="en-US" altLang="en-US" sz="1500" dirty="0" err="1"/>
              <a:t>Silverking</a:t>
            </a:r>
            <a:endParaRPr lang="en-US" altLang="en-US" sz="1500" dirty="0"/>
          </a:p>
          <a:p>
            <a:pPr lvl="1">
              <a:buClr>
                <a:srgbClr val="A50021"/>
              </a:buClr>
            </a:pPr>
            <a:r>
              <a:rPr lang="en-US" altLang="en-US" sz="1500" dirty="0"/>
              <a:t>Another trail at Selous</a:t>
            </a:r>
          </a:p>
          <a:p>
            <a:pPr lvl="1">
              <a:buClr>
                <a:srgbClr val="A50021"/>
              </a:buClr>
            </a:pPr>
            <a:r>
              <a:rPr lang="en-US" altLang="en-US" sz="1500" dirty="0"/>
              <a:t>Trails on </a:t>
            </a:r>
            <a:r>
              <a:rPr lang="en-US" altLang="en-US" sz="1500" dirty="0" err="1"/>
              <a:t>Giveout</a:t>
            </a:r>
            <a:r>
              <a:rPr lang="en-US" altLang="en-US" sz="1500" dirty="0"/>
              <a:t> Face (to Rosemont)?</a:t>
            </a:r>
          </a:p>
          <a:p>
            <a:pPr>
              <a:buClr>
                <a:srgbClr val="A50021"/>
              </a:buClr>
            </a:pPr>
            <a:r>
              <a:rPr lang="en-US" altLang="en-US" sz="1500" dirty="0"/>
              <a:t>Other ideas?</a:t>
            </a:r>
          </a:p>
          <a:p>
            <a:pPr lvl="1">
              <a:buClr>
                <a:srgbClr val="A50021"/>
              </a:buClr>
            </a:pPr>
            <a:endParaRPr lang="en-US" altLang="en-US" sz="1500" dirty="0"/>
          </a:p>
          <a:p>
            <a:pPr>
              <a:buClr>
                <a:srgbClr val="A50021"/>
              </a:buClr>
            </a:pPr>
            <a:endParaRPr lang="en-US" altLang="en-US" sz="1500" dirty="0"/>
          </a:p>
        </p:txBody>
      </p:sp>
      <p:sp>
        <p:nvSpPr>
          <p:cNvPr id="135" name="Rectangle 134">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04"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05862" y="1170127"/>
            <a:ext cx="6019331" cy="4514499"/>
          </a:xfrm>
          <a:prstGeom prst="rect">
            <a:avLst/>
          </a:prstGeom>
          <a:effectLst/>
        </p:spPr>
      </p:pic>
    </p:spTree>
    <p:extLst>
      <p:ext uri="{BB962C8B-B14F-4D97-AF65-F5344CB8AC3E}">
        <p14:creationId xmlns:p14="http://schemas.microsoft.com/office/powerpoint/2010/main" val="42892577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576</Words>
  <Application>Microsoft Office PowerPoint</Application>
  <PresentationFormat>Widescreen</PresentationFormat>
  <Paragraphs>161</Paragraphs>
  <Slides>11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7" baseType="lpstr">
      <vt:lpstr>Arial</vt:lpstr>
      <vt:lpstr>Calibri</vt:lpstr>
      <vt:lpstr>Calibri Light</vt:lpstr>
      <vt:lpstr>Tahoma</vt:lpstr>
      <vt:lpstr>Office Theme</vt:lpstr>
      <vt:lpstr>Worksheet</vt:lpstr>
      <vt:lpstr>PowerPoint Presentation</vt:lpstr>
      <vt:lpstr>Introductions</vt:lpstr>
      <vt:lpstr>Paid Trail Crew 2021</vt:lpstr>
      <vt:lpstr>Memberships 2021</vt:lpstr>
      <vt:lpstr>Kids Program</vt:lpstr>
      <vt:lpstr>PowerPoint Presentation</vt:lpstr>
      <vt:lpstr>Cash balance</vt:lpstr>
      <vt:lpstr>The Board Nominations</vt:lpstr>
      <vt:lpstr>New Business: more IDEAS for the future</vt:lpstr>
      <vt:lpstr>Many Thanks!</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Revenues</dc:title>
  <dc:creator>Hewlett-Packard Company</dc:creator>
  <cp:lastModifiedBy>MacKillop, Deb J FLNR:EX</cp:lastModifiedBy>
  <cp:revision>11</cp:revision>
  <dcterms:created xsi:type="dcterms:W3CDTF">2021-11-20T03:12:07Z</dcterms:created>
  <dcterms:modified xsi:type="dcterms:W3CDTF">2021-11-24T01:24:09Z</dcterms:modified>
</cp:coreProperties>
</file>